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4" r:id="rId9"/>
    <p:sldId id="265" r:id="rId10"/>
    <p:sldId id="267" r:id="rId11"/>
    <p:sldId id="268" r:id="rId1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E68BA9DC-8582-46E7-8FE6-9934BD0091D4}" type="datetimeFigureOut">
              <a:rPr lang="sl-SI" smtClean="0"/>
              <a:t>24. 01. 2021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48D2830-A087-473E-B4DA-B9B87E9C67ED}" type="slidenum">
              <a:rPr lang="sl-SI" smtClean="0"/>
              <a:t>‹#›</a:t>
            </a:fld>
            <a:endParaRPr lang="sl-SI"/>
          </a:p>
        </p:txBody>
      </p:sp>
    </p:spTree>
    <p:extLst>
      <p:ext uri="{BB962C8B-B14F-4D97-AF65-F5344CB8AC3E}">
        <p14:creationId xmlns:p14="http://schemas.microsoft.com/office/powerpoint/2010/main" val="3856588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E68BA9DC-8582-46E7-8FE6-9934BD0091D4}" type="datetimeFigureOut">
              <a:rPr lang="sl-SI" smtClean="0"/>
              <a:t>24. 01. 2021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48D2830-A087-473E-B4DA-B9B87E9C67ED}" type="slidenum">
              <a:rPr lang="sl-SI" smtClean="0"/>
              <a:t>‹#›</a:t>
            </a:fld>
            <a:endParaRPr lang="sl-SI"/>
          </a:p>
        </p:txBody>
      </p:sp>
    </p:spTree>
    <p:extLst>
      <p:ext uri="{BB962C8B-B14F-4D97-AF65-F5344CB8AC3E}">
        <p14:creationId xmlns:p14="http://schemas.microsoft.com/office/powerpoint/2010/main" val="109634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E68BA9DC-8582-46E7-8FE6-9934BD0091D4}" type="datetimeFigureOut">
              <a:rPr lang="sl-SI" smtClean="0"/>
              <a:t>24. 01. 2021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48D2830-A087-473E-B4DA-B9B87E9C67ED}" type="slidenum">
              <a:rPr lang="sl-SI" smtClean="0"/>
              <a:t>‹#›</a:t>
            </a:fld>
            <a:endParaRPr lang="sl-SI"/>
          </a:p>
        </p:txBody>
      </p:sp>
    </p:spTree>
    <p:extLst>
      <p:ext uri="{BB962C8B-B14F-4D97-AF65-F5344CB8AC3E}">
        <p14:creationId xmlns:p14="http://schemas.microsoft.com/office/powerpoint/2010/main" val="1798604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E68BA9DC-8582-46E7-8FE6-9934BD0091D4}" type="datetimeFigureOut">
              <a:rPr lang="sl-SI" smtClean="0"/>
              <a:t>24. 01. 2021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48D2830-A087-473E-B4DA-B9B87E9C67ED}" type="slidenum">
              <a:rPr lang="sl-SI" smtClean="0"/>
              <a:t>‹#›</a:t>
            </a:fld>
            <a:endParaRPr lang="sl-SI"/>
          </a:p>
        </p:txBody>
      </p:sp>
    </p:spTree>
    <p:extLst>
      <p:ext uri="{BB962C8B-B14F-4D97-AF65-F5344CB8AC3E}">
        <p14:creationId xmlns:p14="http://schemas.microsoft.com/office/powerpoint/2010/main" val="3732768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E68BA9DC-8582-46E7-8FE6-9934BD0091D4}" type="datetimeFigureOut">
              <a:rPr lang="sl-SI" smtClean="0"/>
              <a:t>24. 01. 2021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48D2830-A087-473E-B4DA-B9B87E9C67ED}" type="slidenum">
              <a:rPr lang="sl-SI" smtClean="0"/>
              <a:t>‹#›</a:t>
            </a:fld>
            <a:endParaRPr lang="sl-SI"/>
          </a:p>
        </p:txBody>
      </p:sp>
    </p:spTree>
    <p:extLst>
      <p:ext uri="{BB962C8B-B14F-4D97-AF65-F5344CB8AC3E}">
        <p14:creationId xmlns:p14="http://schemas.microsoft.com/office/powerpoint/2010/main" val="99575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E68BA9DC-8582-46E7-8FE6-9934BD0091D4}" type="datetimeFigureOut">
              <a:rPr lang="sl-SI" smtClean="0"/>
              <a:t>24. 01. 2021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F48D2830-A087-473E-B4DA-B9B87E9C67ED}" type="slidenum">
              <a:rPr lang="sl-SI" smtClean="0"/>
              <a:t>‹#›</a:t>
            </a:fld>
            <a:endParaRPr lang="sl-SI"/>
          </a:p>
        </p:txBody>
      </p:sp>
    </p:spTree>
    <p:extLst>
      <p:ext uri="{BB962C8B-B14F-4D97-AF65-F5344CB8AC3E}">
        <p14:creationId xmlns:p14="http://schemas.microsoft.com/office/powerpoint/2010/main" val="123214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E68BA9DC-8582-46E7-8FE6-9934BD0091D4}" type="datetimeFigureOut">
              <a:rPr lang="sl-SI" smtClean="0"/>
              <a:t>24. 01. 2021</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F48D2830-A087-473E-B4DA-B9B87E9C67ED}" type="slidenum">
              <a:rPr lang="sl-SI" smtClean="0"/>
              <a:t>‹#›</a:t>
            </a:fld>
            <a:endParaRPr lang="sl-SI"/>
          </a:p>
        </p:txBody>
      </p:sp>
    </p:spTree>
    <p:extLst>
      <p:ext uri="{BB962C8B-B14F-4D97-AF65-F5344CB8AC3E}">
        <p14:creationId xmlns:p14="http://schemas.microsoft.com/office/powerpoint/2010/main" val="238999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E68BA9DC-8582-46E7-8FE6-9934BD0091D4}" type="datetimeFigureOut">
              <a:rPr lang="sl-SI" smtClean="0"/>
              <a:t>24. 01. 2021</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F48D2830-A087-473E-B4DA-B9B87E9C67ED}" type="slidenum">
              <a:rPr lang="sl-SI" smtClean="0"/>
              <a:t>‹#›</a:t>
            </a:fld>
            <a:endParaRPr lang="sl-SI"/>
          </a:p>
        </p:txBody>
      </p:sp>
    </p:spTree>
    <p:extLst>
      <p:ext uri="{BB962C8B-B14F-4D97-AF65-F5344CB8AC3E}">
        <p14:creationId xmlns:p14="http://schemas.microsoft.com/office/powerpoint/2010/main" val="242276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E68BA9DC-8582-46E7-8FE6-9934BD0091D4}" type="datetimeFigureOut">
              <a:rPr lang="sl-SI" smtClean="0"/>
              <a:t>24. 01. 2021</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F48D2830-A087-473E-B4DA-B9B87E9C67ED}" type="slidenum">
              <a:rPr lang="sl-SI" smtClean="0"/>
              <a:t>‹#›</a:t>
            </a:fld>
            <a:endParaRPr lang="sl-SI"/>
          </a:p>
        </p:txBody>
      </p:sp>
    </p:spTree>
    <p:extLst>
      <p:ext uri="{BB962C8B-B14F-4D97-AF65-F5344CB8AC3E}">
        <p14:creationId xmlns:p14="http://schemas.microsoft.com/office/powerpoint/2010/main" val="3331674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E68BA9DC-8582-46E7-8FE6-9934BD0091D4}" type="datetimeFigureOut">
              <a:rPr lang="sl-SI" smtClean="0"/>
              <a:t>24. 01. 2021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F48D2830-A087-473E-B4DA-B9B87E9C67ED}" type="slidenum">
              <a:rPr lang="sl-SI" smtClean="0"/>
              <a:t>‹#›</a:t>
            </a:fld>
            <a:endParaRPr lang="sl-SI"/>
          </a:p>
        </p:txBody>
      </p:sp>
    </p:spTree>
    <p:extLst>
      <p:ext uri="{BB962C8B-B14F-4D97-AF65-F5344CB8AC3E}">
        <p14:creationId xmlns:p14="http://schemas.microsoft.com/office/powerpoint/2010/main" val="2890352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E68BA9DC-8582-46E7-8FE6-9934BD0091D4}" type="datetimeFigureOut">
              <a:rPr lang="sl-SI" smtClean="0"/>
              <a:t>24. 01. 2021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F48D2830-A087-473E-B4DA-B9B87E9C67ED}" type="slidenum">
              <a:rPr lang="sl-SI" smtClean="0"/>
              <a:t>‹#›</a:t>
            </a:fld>
            <a:endParaRPr lang="sl-SI"/>
          </a:p>
        </p:txBody>
      </p:sp>
    </p:spTree>
    <p:extLst>
      <p:ext uri="{BB962C8B-B14F-4D97-AF65-F5344CB8AC3E}">
        <p14:creationId xmlns:p14="http://schemas.microsoft.com/office/powerpoint/2010/main" val="2516341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BA9DC-8582-46E7-8FE6-9934BD0091D4}" type="datetimeFigureOut">
              <a:rPr lang="sl-SI" smtClean="0"/>
              <a:t>24. 01. 2021</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8D2830-A087-473E-B4DA-B9B87E9C67ED}" type="slidenum">
              <a:rPr lang="sl-SI" smtClean="0"/>
              <a:t>‹#›</a:t>
            </a:fld>
            <a:endParaRPr lang="sl-SI"/>
          </a:p>
        </p:txBody>
      </p:sp>
    </p:spTree>
    <p:extLst>
      <p:ext uri="{BB962C8B-B14F-4D97-AF65-F5344CB8AC3E}">
        <p14:creationId xmlns:p14="http://schemas.microsoft.com/office/powerpoint/2010/main" val="929417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782491" y="1122363"/>
            <a:ext cx="5939244" cy="2387600"/>
          </a:xfrm>
        </p:spPr>
        <p:txBody>
          <a:bodyPr>
            <a:normAutofit fontScale="90000"/>
          </a:bodyPr>
          <a:lstStyle/>
          <a:p>
            <a:r>
              <a:rPr lang="sl-SI" b="1" dirty="0" smtClean="0">
                <a:solidFill>
                  <a:srgbClr val="FF0000"/>
                </a:solidFill>
              </a:rPr>
              <a:t>KVIZ</a:t>
            </a:r>
            <a:br>
              <a:rPr lang="sl-SI" b="1" dirty="0" smtClean="0">
                <a:solidFill>
                  <a:srgbClr val="FF0000"/>
                </a:solidFill>
              </a:rPr>
            </a:br>
            <a:r>
              <a:rPr lang="sl-SI" b="1" dirty="0" smtClean="0">
                <a:solidFill>
                  <a:srgbClr val="FF0000"/>
                </a:solidFill>
              </a:rPr>
              <a:t/>
            </a:r>
            <a:br>
              <a:rPr lang="sl-SI" b="1" dirty="0" smtClean="0">
                <a:solidFill>
                  <a:srgbClr val="FF0000"/>
                </a:solidFill>
              </a:rPr>
            </a:br>
            <a:r>
              <a:rPr lang="sl-SI" b="1" dirty="0" smtClean="0">
                <a:solidFill>
                  <a:srgbClr val="FF0000"/>
                </a:solidFill>
              </a:rPr>
              <a:t>JOŽE PLEČNIK</a:t>
            </a:r>
            <a:endParaRPr lang="sl-SI" b="1" dirty="0">
              <a:solidFill>
                <a:srgbClr val="FF0000"/>
              </a:solidFill>
            </a:endParaRPr>
          </a:p>
        </p:txBody>
      </p:sp>
      <p:sp>
        <p:nvSpPr>
          <p:cNvPr id="3" name="Podnaslov 2"/>
          <p:cNvSpPr>
            <a:spLocks noGrp="1"/>
          </p:cNvSpPr>
          <p:nvPr>
            <p:ph type="subTitle" idx="1"/>
          </p:nvPr>
        </p:nvSpPr>
        <p:spPr>
          <a:xfrm>
            <a:off x="5782491" y="4258490"/>
            <a:ext cx="5939245" cy="2203269"/>
          </a:xfrm>
        </p:spPr>
        <p:txBody>
          <a:bodyPr/>
          <a:lstStyle/>
          <a:p>
            <a:endParaRPr lang="sl-SI" dirty="0" smtClean="0"/>
          </a:p>
          <a:p>
            <a:r>
              <a:rPr lang="sl-SI" sz="4000" dirty="0" smtClean="0">
                <a:solidFill>
                  <a:srgbClr val="0070C0"/>
                </a:solidFill>
              </a:rPr>
              <a:t>23. 1 1872 – 7. 1. 1957</a:t>
            </a:r>
            <a:endParaRPr lang="sl-SI" sz="4000" dirty="0">
              <a:solidFill>
                <a:srgbClr val="0070C0"/>
              </a:solidFill>
            </a:endParaRPr>
          </a:p>
        </p:txBody>
      </p:sp>
      <p:pic>
        <p:nvPicPr>
          <p:cNvPr id="1026" name="Picture 2" descr="Jože Plečnik | thezauru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05" y="1243557"/>
            <a:ext cx="4532812" cy="453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021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2590" y="165463"/>
            <a:ext cx="7408728" cy="2081348"/>
          </a:xfrm>
        </p:spPr>
        <p:txBody>
          <a:bodyPr>
            <a:noAutofit/>
          </a:bodyPr>
          <a:lstStyle/>
          <a:p>
            <a:r>
              <a:rPr lang="sl-SI" sz="1400" b="1" dirty="0" smtClean="0">
                <a:solidFill>
                  <a:srgbClr val="FF0000"/>
                </a:solidFill>
                <a:latin typeface="+mn-lt"/>
              </a:rPr>
              <a:t>13. Te </a:t>
            </a:r>
            <a:r>
              <a:rPr lang="sl-SI" sz="1400" b="1" dirty="0">
                <a:solidFill>
                  <a:srgbClr val="FF0000"/>
                </a:solidFill>
                <a:latin typeface="+mn-lt"/>
              </a:rPr>
              <a:t>zanimajo tudi preostale Plečnikove mojstrovine? </a:t>
            </a:r>
            <a:r>
              <a:rPr lang="sl-SI" sz="1400" b="1" dirty="0" smtClean="0">
                <a:solidFill>
                  <a:srgbClr val="FF0000"/>
                </a:solidFill>
                <a:latin typeface="+mn-lt"/>
              </a:rPr>
              <a:t/>
            </a:r>
            <a:br>
              <a:rPr lang="sl-SI" sz="1400" b="1" dirty="0" smtClean="0">
                <a:solidFill>
                  <a:srgbClr val="FF0000"/>
                </a:solidFill>
                <a:latin typeface="+mn-lt"/>
              </a:rPr>
            </a:br>
            <a:r>
              <a:rPr lang="sl-SI" sz="1400" dirty="0">
                <a:solidFill>
                  <a:srgbClr val="FF0000"/>
                </a:solidFill>
                <a:latin typeface="+mn-lt"/>
              </a:rPr>
              <a:t/>
            </a:r>
            <a:br>
              <a:rPr lang="sl-SI" sz="1400" dirty="0">
                <a:solidFill>
                  <a:srgbClr val="FF0000"/>
                </a:solidFill>
                <a:latin typeface="+mn-lt"/>
              </a:rPr>
            </a:br>
            <a:r>
              <a:rPr lang="sl-SI" sz="1400" dirty="0">
                <a:solidFill>
                  <a:srgbClr val="0070C0"/>
                </a:solidFill>
                <a:latin typeface="+mn-lt"/>
              </a:rPr>
              <a:t>V naši prestolnici je veliko zgradb, mostov in parkovnih ureditev, za katere je načrt narisal Plečnik, zato mestu nemalokrat rečemo kar Plečnikova Ljubljana. Poigrali smo se z idejo, kako bi bilo videti mesto, če bi v njem stale le Plečnikove arhitekture in sestavili domišljijsko Plečnikovo Ljubljano.</a:t>
            </a:r>
            <a:br>
              <a:rPr lang="sl-SI" sz="1400" dirty="0">
                <a:solidFill>
                  <a:srgbClr val="0070C0"/>
                </a:solidFill>
                <a:latin typeface="+mn-lt"/>
              </a:rPr>
            </a:br>
            <a:r>
              <a:rPr lang="sl-SI" sz="1400" b="1" dirty="0">
                <a:solidFill>
                  <a:srgbClr val="0070C0"/>
                </a:solidFill>
                <a:latin typeface="+mn-lt"/>
              </a:rPr>
              <a:t>Dobro si oglej narisane stavbe. Prepoznaš katero? Ko se boš naslednjič sprehodil skozi Ljubljano, vrzi oči na peclje in poišči čim več narisanih Plečnikovih stavb.</a:t>
            </a:r>
            <a:r>
              <a:rPr lang="sl-SI" sz="1400" dirty="0">
                <a:solidFill>
                  <a:srgbClr val="0070C0"/>
                </a:solidFill>
                <a:latin typeface="+mn-lt"/>
              </a:rPr>
              <a:t/>
            </a:r>
            <a:br>
              <a:rPr lang="sl-SI" sz="1400" dirty="0">
                <a:solidFill>
                  <a:srgbClr val="0070C0"/>
                </a:solidFill>
                <a:latin typeface="+mn-lt"/>
              </a:rPr>
            </a:br>
            <a:r>
              <a:rPr lang="sl-SI" sz="1400" b="1" dirty="0">
                <a:solidFill>
                  <a:srgbClr val="0070C0"/>
                </a:solidFill>
                <a:latin typeface="+mn-lt"/>
              </a:rPr>
              <a:t>REŠI ZAVOZLANKO, DOPOLNI MANJKAJOČE ŠTEVILKE NA ILUSTRACIJI IN DOPIŠI MANJKAJOČA IMENA!</a:t>
            </a:r>
            <a:endParaRPr lang="sl-SI" sz="1400" dirty="0">
              <a:solidFill>
                <a:srgbClr val="0070C0"/>
              </a:solidFill>
              <a:latin typeface="+mn-lt"/>
            </a:endParaRPr>
          </a:p>
        </p:txBody>
      </p:sp>
      <p:sp>
        <p:nvSpPr>
          <p:cNvPr id="3" name="Označba mesta vsebine 2"/>
          <p:cNvSpPr>
            <a:spLocks noGrp="1"/>
          </p:cNvSpPr>
          <p:nvPr>
            <p:ph idx="1"/>
          </p:nvPr>
        </p:nvSpPr>
        <p:spPr>
          <a:xfrm>
            <a:off x="7829007" y="0"/>
            <a:ext cx="4362994" cy="6858000"/>
          </a:xfrm>
        </p:spPr>
        <p:txBody>
          <a:bodyPr>
            <a:normAutofit fontScale="55000" lnSpcReduction="20000"/>
          </a:bodyPr>
          <a:lstStyle/>
          <a:p>
            <a:pPr marL="0" indent="0">
              <a:buNone/>
            </a:pPr>
            <a:endParaRPr lang="sl-SI" b="1" dirty="0" smtClean="0"/>
          </a:p>
          <a:p>
            <a:pPr marL="0" indent="0">
              <a:buNone/>
            </a:pPr>
            <a:r>
              <a:rPr lang="sl-SI" b="1" dirty="0" smtClean="0">
                <a:solidFill>
                  <a:srgbClr val="0070C0"/>
                </a:solidFill>
              </a:rPr>
              <a:t>Plečnikova </a:t>
            </a:r>
            <a:r>
              <a:rPr lang="sl-SI" b="1" dirty="0">
                <a:solidFill>
                  <a:srgbClr val="0070C0"/>
                </a:solidFill>
              </a:rPr>
              <a:t>dela v Ljubljani so:</a:t>
            </a:r>
            <a:endParaRPr lang="sl-SI" dirty="0">
              <a:solidFill>
                <a:srgbClr val="0070C0"/>
              </a:solidFill>
            </a:endParaRPr>
          </a:p>
          <a:p>
            <a:pPr marL="514350" indent="-514350">
              <a:buFont typeface="+mj-lt"/>
              <a:buAutoNum type="arabicPeriod"/>
            </a:pPr>
            <a:r>
              <a:rPr lang="sl-SI" dirty="0">
                <a:solidFill>
                  <a:srgbClr val="0070C0"/>
                </a:solidFill>
              </a:rPr>
              <a:t>GIMNAZIJA JOŽETA PLEČNIKA</a:t>
            </a:r>
          </a:p>
          <a:p>
            <a:pPr marL="514350" indent="-514350">
              <a:buFont typeface="+mj-lt"/>
              <a:buAutoNum type="arabicPeriod"/>
            </a:pPr>
            <a:r>
              <a:rPr lang="sl-SI" dirty="0">
                <a:solidFill>
                  <a:srgbClr val="0070C0"/>
                </a:solidFill>
              </a:rPr>
              <a:t>POKOPALIŠČE ŽALE </a:t>
            </a:r>
          </a:p>
          <a:p>
            <a:pPr marL="514350" indent="-514350">
              <a:buFont typeface="+mj-lt"/>
              <a:buAutoNum type="arabicPeriod"/>
            </a:pPr>
            <a:r>
              <a:rPr lang="sl-SI" dirty="0">
                <a:solidFill>
                  <a:srgbClr val="0070C0"/>
                </a:solidFill>
              </a:rPr>
              <a:t>_____________________________________</a:t>
            </a:r>
          </a:p>
          <a:p>
            <a:pPr marL="514350" indent="-514350">
              <a:buFont typeface="+mj-lt"/>
              <a:buAutoNum type="arabicPeriod"/>
            </a:pPr>
            <a:r>
              <a:rPr lang="sl-SI" dirty="0">
                <a:solidFill>
                  <a:srgbClr val="0070C0"/>
                </a:solidFill>
              </a:rPr>
              <a:t>ZAVAROVALNICA TRIGLAV</a:t>
            </a:r>
          </a:p>
          <a:p>
            <a:pPr marL="514350" indent="-514350">
              <a:buFont typeface="+mj-lt"/>
              <a:buAutoNum type="arabicPeriod"/>
            </a:pPr>
            <a:r>
              <a:rPr lang="sl-SI" dirty="0">
                <a:solidFill>
                  <a:srgbClr val="0070C0"/>
                </a:solidFill>
              </a:rPr>
              <a:t>KONGRESNI TRG IN PARK ZVEZDA </a:t>
            </a:r>
          </a:p>
          <a:p>
            <a:pPr marL="514350" indent="-514350">
              <a:buFont typeface="+mj-lt"/>
              <a:buAutoNum type="arabicPeriod"/>
            </a:pPr>
            <a:r>
              <a:rPr lang="sl-SI" dirty="0">
                <a:solidFill>
                  <a:srgbClr val="0070C0"/>
                </a:solidFill>
              </a:rPr>
              <a:t>_____________________________________</a:t>
            </a:r>
          </a:p>
          <a:p>
            <a:pPr marL="514350" indent="-514350">
              <a:buFont typeface="+mj-lt"/>
              <a:buAutoNum type="arabicPeriod"/>
            </a:pPr>
            <a:r>
              <a:rPr lang="sl-SI" dirty="0">
                <a:solidFill>
                  <a:srgbClr val="0070C0"/>
                </a:solidFill>
              </a:rPr>
              <a:t>_____________________________________</a:t>
            </a:r>
          </a:p>
          <a:p>
            <a:pPr marL="514350" indent="-514350">
              <a:buFont typeface="+mj-lt"/>
              <a:buAutoNum type="arabicPeriod"/>
            </a:pPr>
            <a:r>
              <a:rPr lang="sl-SI" dirty="0">
                <a:solidFill>
                  <a:srgbClr val="0070C0"/>
                </a:solidFill>
              </a:rPr>
              <a:t>_____________________________________</a:t>
            </a:r>
          </a:p>
          <a:p>
            <a:pPr marL="514350" indent="-514350">
              <a:buFont typeface="+mj-lt"/>
              <a:buAutoNum type="arabicPeriod"/>
            </a:pPr>
            <a:r>
              <a:rPr lang="sl-SI" dirty="0">
                <a:solidFill>
                  <a:srgbClr val="0070C0"/>
                </a:solidFill>
              </a:rPr>
              <a:t>TRŽNICE</a:t>
            </a:r>
          </a:p>
          <a:p>
            <a:pPr marL="514350" indent="-514350">
              <a:buFont typeface="+mj-lt"/>
              <a:buAutoNum type="arabicPeriod"/>
            </a:pPr>
            <a:r>
              <a:rPr lang="sl-SI" dirty="0">
                <a:solidFill>
                  <a:srgbClr val="0070C0"/>
                </a:solidFill>
              </a:rPr>
              <a:t>ŠANCE</a:t>
            </a:r>
          </a:p>
          <a:p>
            <a:pPr marL="514350" indent="-514350">
              <a:buFont typeface="+mj-lt"/>
              <a:buAutoNum type="arabicPeriod"/>
            </a:pPr>
            <a:r>
              <a:rPr lang="sl-SI" dirty="0">
                <a:solidFill>
                  <a:srgbClr val="0070C0"/>
                </a:solidFill>
              </a:rPr>
              <a:t>CERKEV SV. FRANČIŠKA ASIŠKEGA V ŠIŠKI</a:t>
            </a:r>
          </a:p>
          <a:p>
            <a:pPr marL="514350" indent="-514350">
              <a:buFont typeface="+mj-lt"/>
              <a:buAutoNum type="arabicPeriod"/>
            </a:pPr>
            <a:r>
              <a:rPr lang="sl-SI" dirty="0">
                <a:solidFill>
                  <a:srgbClr val="0070C0"/>
                </a:solidFill>
              </a:rPr>
              <a:t>ČEVLJARSKI MOST </a:t>
            </a:r>
          </a:p>
          <a:p>
            <a:pPr marL="514350" indent="-514350">
              <a:buFont typeface="+mj-lt"/>
              <a:buAutoNum type="arabicPeriod"/>
            </a:pPr>
            <a:r>
              <a:rPr lang="sl-SI" dirty="0">
                <a:solidFill>
                  <a:srgbClr val="0070C0"/>
                </a:solidFill>
              </a:rPr>
              <a:t>TRNOVSKI PRISTAN</a:t>
            </a:r>
          </a:p>
          <a:p>
            <a:pPr marL="514350" indent="-514350">
              <a:buFont typeface="+mj-lt"/>
              <a:buAutoNum type="arabicPeriod"/>
            </a:pPr>
            <a:r>
              <a:rPr lang="sl-SI" dirty="0">
                <a:solidFill>
                  <a:srgbClr val="0070C0"/>
                </a:solidFill>
              </a:rPr>
              <a:t>_____________________________________</a:t>
            </a:r>
          </a:p>
          <a:p>
            <a:pPr marL="514350" indent="-514350">
              <a:buFont typeface="+mj-lt"/>
              <a:buAutoNum type="arabicPeriod"/>
            </a:pPr>
            <a:r>
              <a:rPr lang="sl-SI" dirty="0">
                <a:solidFill>
                  <a:srgbClr val="0070C0"/>
                </a:solidFill>
              </a:rPr>
              <a:t>RIMSKI ZID NA MIRJU </a:t>
            </a:r>
          </a:p>
          <a:p>
            <a:pPr marL="514350" indent="-514350">
              <a:buFont typeface="+mj-lt"/>
              <a:buAutoNum type="arabicPeriod"/>
            </a:pPr>
            <a:r>
              <a:rPr lang="sl-SI" dirty="0">
                <a:solidFill>
                  <a:srgbClr val="0070C0"/>
                </a:solidFill>
              </a:rPr>
              <a:t>ZAPORNICE</a:t>
            </a:r>
          </a:p>
          <a:p>
            <a:pPr marL="514350" indent="-514350">
              <a:buFont typeface="+mj-lt"/>
              <a:buAutoNum type="arabicPeriod"/>
            </a:pPr>
            <a:r>
              <a:rPr lang="sl-SI" dirty="0">
                <a:solidFill>
                  <a:srgbClr val="0070C0"/>
                </a:solidFill>
              </a:rPr>
              <a:t>PEGLEZEN</a:t>
            </a:r>
          </a:p>
          <a:p>
            <a:pPr marL="514350" indent="-514350">
              <a:buFont typeface="+mj-lt"/>
              <a:buAutoNum type="arabicPeriod"/>
            </a:pPr>
            <a:r>
              <a:rPr lang="sl-SI" dirty="0">
                <a:solidFill>
                  <a:srgbClr val="0070C0"/>
                </a:solidFill>
              </a:rPr>
              <a:t>CERKEV SV. MIHAELA NA BARJU </a:t>
            </a:r>
          </a:p>
          <a:p>
            <a:pPr marL="514350" indent="-514350">
              <a:buFont typeface="+mj-lt"/>
              <a:buAutoNum type="arabicPeriod"/>
            </a:pPr>
            <a:r>
              <a:rPr lang="sl-SI" dirty="0">
                <a:solidFill>
                  <a:srgbClr val="0070C0"/>
                </a:solidFill>
              </a:rPr>
              <a:t>TRNOVSKI MOST</a:t>
            </a:r>
          </a:p>
          <a:p>
            <a:pPr marL="514350" indent="-514350">
              <a:buFont typeface="+mj-lt"/>
              <a:buAutoNum type="arabicPeriod"/>
            </a:pPr>
            <a:r>
              <a:rPr lang="sl-SI" dirty="0">
                <a:solidFill>
                  <a:srgbClr val="0070C0"/>
                </a:solidFill>
              </a:rPr>
              <a:t>PLEČNIKOVA HIŠA </a:t>
            </a:r>
          </a:p>
          <a:p>
            <a:pPr marL="514350" indent="-514350">
              <a:buFont typeface="+mj-lt"/>
              <a:buAutoNum type="arabicPeriod"/>
            </a:pPr>
            <a:r>
              <a:rPr lang="sl-SI" dirty="0" smtClean="0">
                <a:solidFill>
                  <a:srgbClr val="0070C0"/>
                </a:solidFill>
              </a:rPr>
              <a:t>_____________________________________</a:t>
            </a:r>
            <a:endParaRPr lang="sl-SI" dirty="0">
              <a:solidFill>
                <a:srgbClr val="0070C0"/>
              </a:solidFill>
            </a:endParaRPr>
          </a:p>
        </p:txBody>
      </p:sp>
      <p:pic>
        <p:nvPicPr>
          <p:cNvPr id="12290" name="Picture 2" descr="https://mgml.si/media/witlof/images/2020/04/03/21/02/54/Screenshot_2020-04-03_at_19.01.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89" y="2351315"/>
            <a:ext cx="7408729" cy="412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617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611291" y="130629"/>
            <a:ext cx="4467498" cy="6574971"/>
          </a:xfrm>
        </p:spPr>
        <p:txBody>
          <a:bodyPr>
            <a:normAutofit/>
          </a:bodyPr>
          <a:lstStyle/>
          <a:p>
            <a:r>
              <a:rPr lang="sl-SI" sz="3600" u="sng" dirty="0" smtClean="0">
                <a:solidFill>
                  <a:srgbClr val="0070C0"/>
                </a:solidFill>
              </a:rPr>
              <a:t>Manjkajoča imena</a:t>
            </a:r>
            <a:r>
              <a:rPr lang="sl-SI" sz="3600" dirty="0" smtClean="0">
                <a:solidFill>
                  <a:srgbClr val="0070C0"/>
                </a:solidFill>
              </a:rPr>
              <a:t>:</a:t>
            </a:r>
            <a:br>
              <a:rPr lang="sl-SI" sz="3600" dirty="0" smtClean="0">
                <a:solidFill>
                  <a:srgbClr val="0070C0"/>
                </a:solidFill>
              </a:rPr>
            </a:br>
            <a:r>
              <a:rPr lang="sl-SI" sz="3600" dirty="0" smtClean="0">
                <a:solidFill>
                  <a:srgbClr val="0070C0"/>
                </a:solidFill>
              </a:rPr>
              <a:t>JAKOPIČEVO SPREHAJALIŠČE V TIVOLIJU,</a:t>
            </a:r>
            <a:br>
              <a:rPr lang="sl-SI" sz="3600" dirty="0" smtClean="0">
                <a:solidFill>
                  <a:srgbClr val="0070C0"/>
                </a:solidFill>
              </a:rPr>
            </a:br>
            <a:r>
              <a:rPr lang="sl-SI" sz="3600" dirty="0" smtClean="0">
                <a:solidFill>
                  <a:srgbClr val="0070C0"/>
                </a:solidFill>
              </a:rPr>
              <a:t>ILIRSKI STEBER,</a:t>
            </a:r>
            <a:br>
              <a:rPr lang="sl-SI" sz="3600" dirty="0" smtClean="0">
                <a:solidFill>
                  <a:srgbClr val="0070C0"/>
                </a:solidFill>
              </a:rPr>
            </a:br>
            <a:r>
              <a:rPr lang="sl-SI" sz="3600" dirty="0" smtClean="0">
                <a:solidFill>
                  <a:srgbClr val="0070C0"/>
                </a:solidFill>
              </a:rPr>
              <a:t>KRIŽANKE,</a:t>
            </a:r>
            <a:br>
              <a:rPr lang="sl-SI" sz="3600" dirty="0" smtClean="0">
                <a:solidFill>
                  <a:srgbClr val="0070C0"/>
                </a:solidFill>
              </a:rPr>
            </a:br>
            <a:r>
              <a:rPr lang="sl-SI" sz="3600" dirty="0" smtClean="0">
                <a:solidFill>
                  <a:srgbClr val="0070C0"/>
                </a:solidFill>
              </a:rPr>
              <a:t>NARODNA IN UNIVERZITETNA KNJIŽNICA,</a:t>
            </a:r>
            <a:br>
              <a:rPr lang="sl-SI" sz="3600" dirty="0" smtClean="0">
                <a:solidFill>
                  <a:srgbClr val="0070C0"/>
                </a:solidFill>
              </a:rPr>
            </a:br>
            <a:r>
              <a:rPr lang="sl-SI" sz="3600" dirty="0" smtClean="0">
                <a:solidFill>
                  <a:srgbClr val="0070C0"/>
                </a:solidFill>
              </a:rPr>
              <a:t>BEŽIGRAJSKI STADION,</a:t>
            </a:r>
            <a:br>
              <a:rPr lang="sl-SI" sz="3600" dirty="0" smtClean="0">
                <a:solidFill>
                  <a:srgbClr val="0070C0"/>
                </a:solidFill>
              </a:rPr>
            </a:br>
            <a:r>
              <a:rPr lang="sl-SI" sz="3600" dirty="0" smtClean="0">
                <a:solidFill>
                  <a:srgbClr val="0070C0"/>
                </a:solidFill>
              </a:rPr>
              <a:t>TROMOSTOVJE</a:t>
            </a:r>
            <a:r>
              <a:rPr lang="sl-SI" dirty="0" smtClean="0"/>
              <a:t/>
            </a:r>
            <a:br>
              <a:rPr lang="sl-SI" dirty="0" smtClean="0"/>
            </a:br>
            <a:endParaRPr lang="sl-SI" dirty="0"/>
          </a:p>
        </p:txBody>
      </p:sp>
      <p:pic>
        <p:nvPicPr>
          <p:cNvPr id="11266" name="Picture 2" descr="https://mgml.si/media/witlof/images/2020/04/03/21/05/05/Screenshot_2020-04-03_at_21.03.5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43839" y="418010"/>
            <a:ext cx="7193279" cy="632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58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09005" y="200297"/>
            <a:ext cx="11652067" cy="1824152"/>
          </a:xfrm>
        </p:spPr>
        <p:txBody>
          <a:bodyPr>
            <a:normAutofit/>
          </a:bodyPr>
          <a:lstStyle/>
          <a:p>
            <a:r>
              <a:rPr lang="sl-SI" sz="1800" dirty="0" smtClean="0">
                <a:solidFill>
                  <a:srgbClr val="FF0000"/>
                </a:solidFill>
                <a:latin typeface="+mn-lt"/>
              </a:rPr>
              <a:t>1. </a:t>
            </a:r>
            <a:r>
              <a:rPr lang="sl-SI" sz="1800" b="1" dirty="0" smtClean="0">
                <a:solidFill>
                  <a:srgbClr val="FF0000"/>
                </a:solidFill>
                <a:latin typeface="+mn-lt"/>
              </a:rPr>
              <a:t>Znameniti arhitekt Jože Plečnik se je rodil leta 1872 v Ljubljani. Od njegovega rojstva mineva skoraj 150 let. Sprva je pomagal očetu v njegovi mizarski delavnici, nato je postal oblikovalec pohištva, nazadnje pa se je izšolal za arhitekta. Še danes velja za najslavnejšega slovenskega arhitekta. </a:t>
            </a:r>
            <a:br>
              <a:rPr lang="sl-SI" sz="1800" b="1" dirty="0" smtClean="0">
                <a:solidFill>
                  <a:srgbClr val="FF0000"/>
                </a:solidFill>
                <a:latin typeface="+mn-lt"/>
              </a:rPr>
            </a:br>
            <a:r>
              <a:rPr lang="sl-SI" sz="1800" b="1" dirty="0" smtClean="0">
                <a:solidFill>
                  <a:srgbClr val="0070C0"/>
                </a:solidFill>
                <a:latin typeface="+mn-lt"/>
              </a:rPr>
              <a:t>ALI VEŠ, KAKŠNO DELO OPRAVLJAJO ARHITEKTI? OBKROŽI PRAVILEN ODGOVOR.</a:t>
            </a:r>
            <a:r>
              <a:rPr lang="sl-SI" sz="1800" dirty="0" smtClean="0">
                <a:solidFill>
                  <a:srgbClr val="0070C0"/>
                </a:solidFill>
                <a:latin typeface="+mn-lt"/>
              </a:rPr>
              <a:t/>
            </a:r>
            <a:br>
              <a:rPr lang="sl-SI" sz="1800" dirty="0" smtClean="0">
                <a:solidFill>
                  <a:srgbClr val="0070C0"/>
                </a:solidFill>
                <a:latin typeface="+mn-lt"/>
              </a:rPr>
            </a:br>
            <a:r>
              <a:rPr lang="sl-SI" sz="1800" b="1" dirty="0" smtClean="0">
                <a:solidFill>
                  <a:srgbClr val="0070C0"/>
                </a:solidFill>
                <a:latin typeface="+mn-lt"/>
              </a:rPr>
              <a:t>A) V ZEMLJI IŠČEJO SLEDI ČLOVEKOVE PRETEKLOSTI</a:t>
            </a:r>
            <a:r>
              <a:rPr lang="sl-SI" sz="1800" dirty="0" smtClean="0">
                <a:solidFill>
                  <a:srgbClr val="0070C0"/>
                </a:solidFill>
                <a:latin typeface="+mn-lt"/>
              </a:rPr>
              <a:t/>
            </a:r>
            <a:br>
              <a:rPr lang="sl-SI" sz="1800" dirty="0" smtClean="0">
                <a:solidFill>
                  <a:srgbClr val="0070C0"/>
                </a:solidFill>
                <a:latin typeface="+mn-lt"/>
              </a:rPr>
            </a:br>
            <a:r>
              <a:rPr lang="sl-SI" sz="1800" b="1" dirty="0" smtClean="0">
                <a:solidFill>
                  <a:srgbClr val="0070C0"/>
                </a:solidFill>
                <a:latin typeface="+mn-lt"/>
              </a:rPr>
              <a:t>B) RIŠEJO NAČRTE ZA ZGRADBE</a:t>
            </a:r>
            <a:r>
              <a:rPr lang="sl-SI" sz="1800" dirty="0" smtClean="0">
                <a:solidFill>
                  <a:srgbClr val="0070C0"/>
                </a:solidFill>
                <a:latin typeface="+mn-lt"/>
              </a:rPr>
              <a:t/>
            </a:r>
            <a:br>
              <a:rPr lang="sl-SI" sz="1800" dirty="0" smtClean="0">
                <a:solidFill>
                  <a:srgbClr val="0070C0"/>
                </a:solidFill>
                <a:latin typeface="+mn-lt"/>
              </a:rPr>
            </a:br>
            <a:r>
              <a:rPr lang="sl-SI" sz="1800" b="1" dirty="0" smtClean="0">
                <a:solidFill>
                  <a:srgbClr val="0070C0"/>
                </a:solidFill>
                <a:latin typeface="+mn-lt"/>
              </a:rPr>
              <a:t>C) SAMI GRADIJO HIŠE</a:t>
            </a:r>
            <a:endParaRPr lang="sl-SI" sz="1800" dirty="0">
              <a:solidFill>
                <a:srgbClr val="0070C0"/>
              </a:solidFill>
              <a:latin typeface="+mn-lt"/>
            </a:endParaRPr>
          </a:p>
        </p:txBody>
      </p:sp>
      <p:sp>
        <p:nvSpPr>
          <p:cNvPr id="3" name="Označba mesta vsebine 2"/>
          <p:cNvSpPr>
            <a:spLocks noGrp="1"/>
          </p:cNvSpPr>
          <p:nvPr>
            <p:ph idx="1"/>
          </p:nvPr>
        </p:nvSpPr>
        <p:spPr>
          <a:xfrm>
            <a:off x="9936480" y="1402080"/>
            <a:ext cx="1924593" cy="5257387"/>
          </a:xfrm>
        </p:spPr>
        <p:txBody>
          <a:bodyPr>
            <a:normAutofit fontScale="85000" lnSpcReduction="10000"/>
          </a:bodyPr>
          <a:lstStyle/>
          <a:p>
            <a:pPr marL="0" indent="0">
              <a:buNone/>
            </a:pPr>
            <a:r>
              <a:rPr lang="sl-SI" dirty="0" smtClean="0">
                <a:solidFill>
                  <a:srgbClr val="00B0F0"/>
                </a:solidFill>
              </a:rPr>
              <a:t>Te </a:t>
            </a:r>
            <a:r>
              <a:rPr lang="sl-SI" dirty="0">
                <a:solidFill>
                  <a:srgbClr val="00B0F0"/>
                </a:solidFill>
              </a:rPr>
              <a:t>zanima, kakšen je bil mojster Plečnik in kako je bilo živeti z njim. </a:t>
            </a:r>
            <a:r>
              <a:rPr lang="sl-SI" dirty="0" smtClean="0">
                <a:solidFill>
                  <a:srgbClr val="00B0F0"/>
                </a:solidFill>
              </a:rPr>
              <a:t>PRISLUHNI </a:t>
            </a:r>
            <a:r>
              <a:rPr lang="sl-SI" b="1" dirty="0" smtClean="0">
                <a:solidFill>
                  <a:srgbClr val="00B0F0"/>
                </a:solidFill>
              </a:rPr>
              <a:t>NJEGOVI </a:t>
            </a:r>
            <a:r>
              <a:rPr lang="sl-SI" b="1" dirty="0">
                <a:solidFill>
                  <a:srgbClr val="00B0F0"/>
                </a:solidFill>
              </a:rPr>
              <a:t>GOSPODINJI URŠKI IN IZVEDEL BOŠ</a:t>
            </a:r>
            <a:r>
              <a:rPr lang="sl-SI" b="1" dirty="0" smtClean="0">
                <a:solidFill>
                  <a:srgbClr val="00B0F0"/>
                </a:solidFill>
              </a:rPr>
              <a:t>.</a:t>
            </a:r>
          </a:p>
          <a:p>
            <a:pPr marL="0" indent="0">
              <a:buNone/>
            </a:pPr>
            <a:r>
              <a:rPr lang="sl-SI" dirty="0">
                <a:solidFill>
                  <a:srgbClr val="00B0F0"/>
                </a:solidFill>
              </a:rPr>
              <a:t>Na fotografiji sta gospodinja Urška Luzar in Jože Plečnik</a:t>
            </a:r>
            <a:r>
              <a:rPr lang="sl-SI" dirty="0" smtClean="0">
                <a:solidFill>
                  <a:srgbClr val="00B0F0"/>
                </a:solidFill>
              </a:rPr>
              <a:t/>
            </a:r>
            <a:br>
              <a:rPr lang="sl-SI" dirty="0" smtClean="0">
                <a:solidFill>
                  <a:srgbClr val="00B0F0"/>
                </a:solidFill>
              </a:rPr>
            </a:br>
            <a:endParaRPr lang="sl-SI" dirty="0">
              <a:solidFill>
                <a:srgbClr val="00B0F0"/>
              </a:solidFill>
            </a:endParaRPr>
          </a:p>
        </p:txBody>
      </p:sp>
      <p:pic>
        <p:nvPicPr>
          <p:cNvPr id="2050" name="Picture 2" descr="https://mgml.si/media/witlof/images/2020/04/03/20/36/20/Screenshot_2020-04-03_at_17.09.1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05" y="2170528"/>
            <a:ext cx="5391785" cy="2417594"/>
          </a:xfrm>
          <a:prstGeom prst="rect">
            <a:avLst/>
          </a:prstGeom>
          <a:noFill/>
          <a:extLst>
            <a:ext uri="{909E8E84-426E-40DD-AFC4-6F175D3DCCD1}">
              <a14:hiddenFill xmlns:a14="http://schemas.microsoft.com/office/drawing/2010/main">
                <a:solidFill>
                  <a:srgbClr val="FFFFFF"/>
                </a:solidFill>
              </a14:hiddenFill>
            </a:ext>
          </a:extLst>
        </p:spPr>
      </p:pic>
      <p:pic>
        <p:nvPicPr>
          <p:cNvPr id="5" name="gospodinja_slo_MP3_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27088" y="4864372"/>
            <a:ext cx="1469254" cy="1469254"/>
          </a:xfrm>
          <a:prstGeom prst="rect">
            <a:avLst/>
          </a:prstGeom>
        </p:spPr>
      </p:pic>
      <p:pic>
        <p:nvPicPr>
          <p:cNvPr id="2056" name="Picture 8" descr="https://mgml.si/media/witlof/images/2020/04/03/20/38/36/ur%C5%A1k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2491" y="1402081"/>
            <a:ext cx="4040777" cy="5274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918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2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599611" y="365125"/>
            <a:ext cx="6296297" cy="6166304"/>
          </a:xfrm>
        </p:spPr>
        <p:txBody>
          <a:bodyPr>
            <a:noAutofit/>
          </a:bodyPr>
          <a:lstStyle/>
          <a:p>
            <a:r>
              <a:rPr lang="sl-SI" sz="2000" dirty="0" smtClean="0">
                <a:solidFill>
                  <a:srgbClr val="FF0000"/>
                </a:solidFill>
                <a:latin typeface="+mn-lt"/>
              </a:rPr>
              <a:t>2</a:t>
            </a:r>
            <a:r>
              <a:rPr lang="sl-SI" sz="2000" b="1" dirty="0" smtClean="0">
                <a:solidFill>
                  <a:srgbClr val="FF0000"/>
                </a:solidFill>
                <a:latin typeface="+mn-lt"/>
              </a:rPr>
              <a:t>. Mojster </a:t>
            </a:r>
            <a:r>
              <a:rPr lang="sl-SI" sz="2000" b="1" dirty="0">
                <a:solidFill>
                  <a:srgbClr val="FF0000"/>
                </a:solidFill>
                <a:latin typeface="+mn-lt"/>
              </a:rPr>
              <a:t>Plečnik je bil tudi odličen učitelj, ki je mlade arhitekte med drugim učil, kako narisati različne načrte stavbe. Te delimo takole: </a:t>
            </a:r>
            <a:r>
              <a:rPr lang="sl-SI" sz="2000" b="1" dirty="0" smtClean="0">
                <a:solidFill>
                  <a:srgbClr val="FF0000"/>
                </a:solidFill>
                <a:latin typeface="+mn-lt"/>
              </a:rPr>
              <a:t/>
            </a:r>
            <a:br>
              <a:rPr lang="sl-SI" sz="2000" b="1" dirty="0" smtClean="0">
                <a:solidFill>
                  <a:srgbClr val="FF0000"/>
                </a:solidFill>
                <a:latin typeface="+mn-lt"/>
              </a:rPr>
            </a:br>
            <a:r>
              <a:rPr lang="sl-SI" sz="2000" b="1" dirty="0">
                <a:solidFill>
                  <a:srgbClr val="FF0000"/>
                </a:solidFill>
                <a:latin typeface="+mn-lt"/>
              </a:rPr>
              <a:t/>
            </a:r>
            <a:br>
              <a:rPr lang="sl-SI" sz="2000" b="1" dirty="0">
                <a:solidFill>
                  <a:srgbClr val="FF0000"/>
                </a:solidFill>
                <a:latin typeface="+mn-lt"/>
              </a:rPr>
            </a:br>
            <a:r>
              <a:rPr lang="sl-SI" sz="2000" b="1" dirty="0">
                <a:solidFill>
                  <a:srgbClr val="0070C0"/>
                </a:solidFill>
                <a:latin typeface="+mn-lt"/>
              </a:rPr>
              <a:t>FASADA – zunanjščina stavbe</a:t>
            </a:r>
            <a:r>
              <a:rPr lang="sl-SI" sz="2000" dirty="0">
                <a:solidFill>
                  <a:srgbClr val="0070C0"/>
                </a:solidFill>
                <a:latin typeface="+mn-lt"/>
              </a:rPr>
              <a:t/>
            </a:r>
            <a:br>
              <a:rPr lang="sl-SI" sz="2000" dirty="0">
                <a:solidFill>
                  <a:srgbClr val="0070C0"/>
                </a:solidFill>
                <a:latin typeface="+mn-lt"/>
              </a:rPr>
            </a:br>
            <a:r>
              <a:rPr lang="sl-SI" sz="2000" b="1" dirty="0">
                <a:solidFill>
                  <a:srgbClr val="0070C0"/>
                </a:solidFill>
                <a:latin typeface="+mn-lt"/>
              </a:rPr>
              <a:t>TLORIS – prerez stavbe s pogledom od zgoraj</a:t>
            </a:r>
            <a:r>
              <a:rPr lang="sl-SI" sz="2000" dirty="0">
                <a:solidFill>
                  <a:srgbClr val="0070C0"/>
                </a:solidFill>
                <a:latin typeface="+mn-lt"/>
              </a:rPr>
              <a:t/>
            </a:r>
            <a:br>
              <a:rPr lang="sl-SI" sz="2000" dirty="0">
                <a:solidFill>
                  <a:srgbClr val="0070C0"/>
                </a:solidFill>
                <a:latin typeface="+mn-lt"/>
              </a:rPr>
            </a:br>
            <a:r>
              <a:rPr lang="sl-SI" sz="2000" b="1" dirty="0">
                <a:solidFill>
                  <a:srgbClr val="0070C0"/>
                </a:solidFill>
                <a:latin typeface="+mn-lt"/>
              </a:rPr>
              <a:t>PREREZ – prerez stavbe s pogledom s strani </a:t>
            </a:r>
            <a:r>
              <a:rPr lang="sl-SI" sz="2000" dirty="0">
                <a:solidFill>
                  <a:srgbClr val="0070C0"/>
                </a:solidFill>
                <a:latin typeface="+mn-lt"/>
              </a:rPr>
              <a:t/>
            </a:r>
            <a:br>
              <a:rPr lang="sl-SI" sz="2000" dirty="0">
                <a:solidFill>
                  <a:srgbClr val="0070C0"/>
                </a:solidFill>
                <a:latin typeface="+mn-lt"/>
              </a:rPr>
            </a:br>
            <a:r>
              <a:rPr lang="sl-SI" sz="2000" b="1" dirty="0">
                <a:solidFill>
                  <a:srgbClr val="0070C0"/>
                </a:solidFill>
                <a:latin typeface="+mn-lt"/>
              </a:rPr>
              <a:t>KATEREGA IZMED NAŠTETIH NAČRTOV SO NARISALI UČENCI? </a:t>
            </a:r>
            <a:r>
              <a:rPr lang="sl-SI" sz="2000" b="1" dirty="0" smtClean="0">
                <a:latin typeface="+mn-lt"/>
              </a:rPr>
              <a:t/>
            </a:r>
            <a:br>
              <a:rPr lang="sl-SI" sz="2000" b="1" dirty="0" smtClean="0">
                <a:latin typeface="+mn-lt"/>
              </a:rPr>
            </a:br>
            <a:r>
              <a:rPr lang="sl-SI" sz="2000" b="1" dirty="0" smtClean="0">
                <a:latin typeface="+mn-lt"/>
              </a:rPr>
              <a:t/>
            </a:r>
            <a:br>
              <a:rPr lang="sl-SI" sz="2000" b="1" dirty="0" smtClean="0">
                <a:latin typeface="+mn-lt"/>
              </a:rPr>
            </a:br>
            <a:r>
              <a:rPr lang="sl-SI" sz="2000" dirty="0" smtClean="0">
                <a:solidFill>
                  <a:srgbClr val="FF0000"/>
                </a:solidFill>
                <a:latin typeface="+mn-lt"/>
              </a:rPr>
              <a:t>3. </a:t>
            </a:r>
            <a:r>
              <a:rPr lang="sl-SI" sz="2000" b="1" dirty="0" smtClean="0">
                <a:solidFill>
                  <a:srgbClr val="FF0000"/>
                </a:solidFill>
                <a:latin typeface="+mn-lt"/>
              </a:rPr>
              <a:t>Katere </a:t>
            </a:r>
            <a:r>
              <a:rPr lang="sl-SI" sz="2000" b="1" dirty="0">
                <a:solidFill>
                  <a:srgbClr val="FF0000"/>
                </a:solidFill>
                <a:latin typeface="+mn-lt"/>
              </a:rPr>
              <a:t>pripomočke je pri svojem delu uporabljal Jože Plečnik?</a:t>
            </a:r>
            <a:br>
              <a:rPr lang="sl-SI" sz="2000" b="1" dirty="0">
                <a:solidFill>
                  <a:srgbClr val="FF0000"/>
                </a:solidFill>
                <a:latin typeface="+mn-lt"/>
              </a:rPr>
            </a:br>
            <a:r>
              <a:rPr lang="sl-SI" sz="2000" b="1" dirty="0">
                <a:solidFill>
                  <a:srgbClr val="FF0000"/>
                </a:solidFill>
                <a:latin typeface="+mn-lt"/>
              </a:rPr>
              <a:t>POIŠČI PLEČNIKOVE PRIPOMOČKE. </a:t>
            </a:r>
            <a:r>
              <a:rPr lang="sl-SI" sz="2000" b="1" dirty="0" smtClean="0">
                <a:solidFill>
                  <a:srgbClr val="FF0000"/>
                </a:solidFill>
                <a:latin typeface="+mn-lt"/>
              </a:rPr>
              <a:t/>
            </a:r>
            <a:br>
              <a:rPr lang="sl-SI" sz="2000" b="1" dirty="0" smtClean="0">
                <a:solidFill>
                  <a:srgbClr val="FF0000"/>
                </a:solidFill>
                <a:latin typeface="+mn-lt"/>
              </a:rPr>
            </a:br>
            <a:r>
              <a:rPr lang="sl-SI" sz="2000" b="1" dirty="0">
                <a:solidFill>
                  <a:srgbClr val="FF0000"/>
                </a:solidFill>
                <a:latin typeface="+mn-lt"/>
              </a:rPr>
              <a:t/>
            </a:r>
            <a:br>
              <a:rPr lang="sl-SI" sz="2000" b="1" dirty="0">
                <a:solidFill>
                  <a:srgbClr val="FF0000"/>
                </a:solidFill>
                <a:latin typeface="+mn-lt"/>
              </a:rPr>
            </a:br>
            <a:r>
              <a:rPr lang="sl-SI" sz="2000" b="1" dirty="0">
                <a:solidFill>
                  <a:srgbClr val="0070C0"/>
                </a:solidFill>
                <a:latin typeface="+mn-lt"/>
              </a:rPr>
              <a:t>Enega izmed narisanih pripomočkov Plečnik še ni poznal, vendar ga pri svojem delu nujno potrebujejo današnji arhitekti. POMISLI, KATEREGA?</a:t>
            </a:r>
            <a:r>
              <a:rPr lang="sl-SI" b="1" dirty="0">
                <a:solidFill>
                  <a:srgbClr val="0070C0"/>
                </a:solidFill>
              </a:rPr>
              <a:t/>
            </a:r>
            <a:br>
              <a:rPr lang="sl-SI" b="1" dirty="0">
                <a:solidFill>
                  <a:srgbClr val="0070C0"/>
                </a:solidFill>
              </a:rPr>
            </a:br>
            <a:endParaRPr lang="sl-SI" sz="2000" b="1" dirty="0">
              <a:solidFill>
                <a:srgbClr val="0070C0"/>
              </a:solidFill>
              <a:latin typeface="+mn-lt"/>
            </a:endParaRPr>
          </a:p>
        </p:txBody>
      </p:sp>
      <p:pic>
        <p:nvPicPr>
          <p:cNvPr id="3074" name="Picture 2" descr="https://mgml.si/media/witlof/images/2020/04/03/20/40/40/Screenshot_2020-04-03_at_20.39.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7" y="301793"/>
            <a:ext cx="5235031" cy="31994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gml.si/media/witlof/images/2020/04/03/20/42/46/Screenshot_2020-04-03_at_18.57.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52" y="3666717"/>
            <a:ext cx="5068706" cy="2864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210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47708"/>
            <a:ext cx="10515600" cy="2735126"/>
          </a:xfrm>
        </p:spPr>
        <p:txBody>
          <a:bodyPr>
            <a:noAutofit/>
          </a:bodyPr>
          <a:lstStyle/>
          <a:p>
            <a:pPr marL="0" indent="0"/>
            <a:r>
              <a:rPr lang="sl-SI" sz="2400" dirty="0" smtClean="0">
                <a:solidFill>
                  <a:srgbClr val="FF0000"/>
                </a:solidFill>
              </a:rPr>
              <a:t>4. </a:t>
            </a:r>
            <a:r>
              <a:rPr lang="sl-SI" sz="2400" b="1" dirty="0" smtClean="0">
                <a:solidFill>
                  <a:srgbClr val="FF0000"/>
                </a:solidFill>
              </a:rPr>
              <a:t>Dober </a:t>
            </a:r>
            <a:r>
              <a:rPr lang="sl-SI" sz="2400" b="1" dirty="0">
                <a:solidFill>
                  <a:srgbClr val="FF0000"/>
                </a:solidFill>
              </a:rPr>
              <a:t>arhitekt pri načrtovanju zgradbe skrbno pazi, da bo ta trdna in varna, da bo v okolju videti lepo in bo ustrezala svojemu namenu. Na vse našteto je bil pri svojih arhitekturnih stvaritvah Jože Plečnik vedno izjemno pozoren. </a:t>
            </a:r>
            <a:r>
              <a:rPr lang="sl-SI" sz="2400" b="1" dirty="0" smtClean="0">
                <a:solidFill>
                  <a:srgbClr val="FF0000"/>
                </a:solidFill>
              </a:rPr>
              <a:t/>
            </a:r>
            <a:br>
              <a:rPr lang="sl-SI" sz="2400" b="1" dirty="0" smtClean="0">
                <a:solidFill>
                  <a:srgbClr val="FF0000"/>
                </a:solidFill>
              </a:rPr>
            </a:br>
            <a:r>
              <a:rPr lang="sl-SI" sz="2400" dirty="0">
                <a:solidFill>
                  <a:srgbClr val="FF0000"/>
                </a:solidFill>
              </a:rPr>
              <a:t/>
            </a:r>
            <a:br>
              <a:rPr lang="sl-SI" sz="2400" dirty="0">
                <a:solidFill>
                  <a:srgbClr val="FF0000"/>
                </a:solidFill>
              </a:rPr>
            </a:br>
            <a:r>
              <a:rPr lang="sl-SI" sz="2400" b="1" dirty="0">
                <a:solidFill>
                  <a:srgbClr val="0070C0"/>
                </a:solidFill>
              </a:rPr>
              <a:t>Tudi ti lahko postaneš arhitekt. </a:t>
            </a:r>
            <a:r>
              <a:rPr lang="sl-SI" sz="2400" dirty="0">
                <a:solidFill>
                  <a:srgbClr val="0070C0"/>
                </a:solidFill>
              </a:rPr>
              <a:t/>
            </a:r>
            <a:br>
              <a:rPr lang="sl-SI" sz="2400" dirty="0">
                <a:solidFill>
                  <a:srgbClr val="0070C0"/>
                </a:solidFill>
              </a:rPr>
            </a:br>
            <a:r>
              <a:rPr lang="sl-SI" sz="2400" b="1" dirty="0" smtClean="0">
                <a:solidFill>
                  <a:srgbClr val="0070C0"/>
                </a:solidFill>
              </a:rPr>
              <a:t>SESTAVIŠ ALI NARIŠEŠ </a:t>
            </a:r>
            <a:r>
              <a:rPr lang="sl-SI" sz="2400" b="1" dirty="0">
                <a:solidFill>
                  <a:srgbClr val="0070C0"/>
                </a:solidFill>
              </a:rPr>
              <a:t>LAHKO FASADO KNJIŽNICE, TLORIS PLEČNIKOVE SOBE ALI SVOJO DOMIŠLJIJSKO ZGRADBO. </a:t>
            </a:r>
            <a:endParaRPr lang="sl-SI" sz="2400" dirty="0">
              <a:solidFill>
                <a:srgbClr val="0070C0"/>
              </a:solidFill>
            </a:endParaRPr>
          </a:p>
        </p:txBody>
      </p:sp>
      <p:sp>
        <p:nvSpPr>
          <p:cNvPr id="3" name="Označba mesta vsebine 2"/>
          <p:cNvSpPr>
            <a:spLocks noGrp="1"/>
          </p:cNvSpPr>
          <p:nvPr>
            <p:ph idx="1"/>
          </p:nvPr>
        </p:nvSpPr>
        <p:spPr>
          <a:xfrm>
            <a:off x="5425440" y="3457303"/>
            <a:ext cx="5928360" cy="3091542"/>
          </a:xfrm>
        </p:spPr>
        <p:txBody>
          <a:bodyPr>
            <a:normAutofit lnSpcReduction="10000"/>
          </a:bodyPr>
          <a:lstStyle/>
          <a:p>
            <a:pPr marL="0" indent="0">
              <a:buNone/>
            </a:pPr>
            <a:r>
              <a:rPr lang="sl-SI" dirty="0" smtClean="0">
                <a:solidFill>
                  <a:srgbClr val="FF0000"/>
                </a:solidFill>
                <a:effectLst/>
              </a:rPr>
              <a:t>5. Ko bo Plečnikova hiša zopet odprta, se lahko odpraviš na ogled hiše, v kateri je Plečnik živel od leta 1921 pa vse do svoje smrti. Starejši hiši je dodal nov prizidek, v katerem si lahko ogledaš kar dve okrogli sobi.</a:t>
            </a:r>
          </a:p>
          <a:p>
            <a:pPr marL="0" indent="0">
              <a:buNone/>
            </a:pPr>
            <a:r>
              <a:rPr lang="sl-SI" dirty="0" smtClean="0">
                <a:effectLst/>
              </a:rPr>
              <a:t/>
            </a:r>
            <a:br>
              <a:rPr lang="sl-SI" dirty="0" smtClean="0">
                <a:effectLst/>
              </a:rPr>
            </a:br>
            <a:endParaRPr lang="sl-SI" dirty="0"/>
          </a:p>
        </p:txBody>
      </p:sp>
      <p:pic>
        <p:nvPicPr>
          <p:cNvPr id="5122" name="Picture 2" descr="https://mgml.si/media/witlof/images/2020/04/03/20/46/09/LE%C4%8CNICKOVA_HI%C5%A0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380" y="3396342"/>
            <a:ext cx="4431209" cy="294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791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172890" y="365125"/>
            <a:ext cx="6180909" cy="5774418"/>
          </a:xfrm>
        </p:spPr>
        <p:txBody>
          <a:bodyPr>
            <a:noAutofit/>
          </a:bodyPr>
          <a:lstStyle/>
          <a:p>
            <a:r>
              <a:rPr lang="sl-SI" sz="2000" dirty="0" smtClean="0">
                <a:solidFill>
                  <a:srgbClr val="FF0000"/>
                </a:solidFill>
                <a:latin typeface="+mn-lt"/>
              </a:rPr>
              <a:t>6. </a:t>
            </a:r>
            <a:r>
              <a:rPr lang="sl-SI" sz="2000" b="1" dirty="0" smtClean="0">
                <a:solidFill>
                  <a:srgbClr val="FF0000"/>
                </a:solidFill>
                <a:latin typeface="+mn-lt"/>
              </a:rPr>
              <a:t>Dobro </a:t>
            </a:r>
            <a:r>
              <a:rPr lang="sl-SI" sz="2000" b="1" dirty="0">
                <a:solidFill>
                  <a:srgbClr val="FF0000"/>
                </a:solidFill>
                <a:latin typeface="+mn-lt"/>
              </a:rPr>
              <a:t>si oglej tloris pritličja Plečnikove hiše in poveži številke z ustreznimi prostori. Pozorno pomisli, kaj bi lahko bili stoli, kaj postelja in kaj miza. </a:t>
            </a:r>
            <a:r>
              <a:rPr lang="sl-SI" sz="2000" b="1" dirty="0" smtClean="0">
                <a:solidFill>
                  <a:srgbClr val="FF0000"/>
                </a:solidFill>
                <a:latin typeface="+mn-lt"/>
              </a:rPr>
              <a:t/>
            </a:r>
            <a:br>
              <a:rPr lang="sl-SI" sz="2000" b="1" dirty="0" smtClean="0">
                <a:solidFill>
                  <a:srgbClr val="FF0000"/>
                </a:solidFill>
                <a:latin typeface="+mn-lt"/>
              </a:rPr>
            </a:br>
            <a:r>
              <a:rPr lang="sl-SI" sz="2000" dirty="0">
                <a:latin typeface="+mn-lt"/>
              </a:rPr>
              <a:t/>
            </a:r>
            <a:br>
              <a:rPr lang="sl-SI" sz="2000" dirty="0">
                <a:latin typeface="+mn-lt"/>
              </a:rPr>
            </a:br>
            <a:r>
              <a:rPr lang="sl-SI" sz="2000" b="1" dirty="0">
                <a:solidFill>
                  <a:srgbClr val="0070C0"/>
                </a:solidFill>
                <a:latin typeface="+mn-lt"/>
              </a:rPr>
              <a:t>VHODNA VEŽA</a:t>
            </a:r>
            <a:r>
              <a:rPr lang="sl-SI" sz="2000" dirty="0">
                <a:solidFill>
                  <a:srgbClr val="0070C0"/>
                </a:solidFill>
                <a:latin typeface="+mn-lt"/>
              </a:rPr>
              <a:t/>
            </a:r>
            <a:br>
              <a:rPr lang="sl-SI" sz="2000" dirty="0">
                <a:solidFill>
                  <a:srgbClr val="0070C0"/>
                </a:solidFill>
                <a:latin typeface="+mn-lt"/>
              </a:rPr>
            </a:br>
            <a:r>
              <a:rPr lang="sl-SI" sz="2000" b="1" dirty="0">
                <a:solidFill>
                  <a:srgbClr val="0070C0"/>
                </a:solidFill>
                <a:latin typeface="+mn-lt"/>
              </a:rPr>
              <a:t>SPREJEMNICA</a:t>
            </a:r>
            <a:r>
              <a:rPr lang="sl-SI" sz="2000" dirty="0">
                <a:solidFill>
                  <a:srgbClr val="0070C0"/>
                </a:solidFill>
                <a:latin typeface="+mn-lt"/>
              </a:rPr>
              <a:t/>
            </a:r>
            <a:br>
              <a:rPr lang="sl-SI" sz="2000" dirty="0">
                <a:solidFill>
                  <a:srgbClr val="0070C0"/>
                </a:solidFill>
                <a:latin typeface="+mn-lt"/>
              </a:rPr>
            </a:br>
            <a:r>
              <a:rPr lang="sl-SI" sz="2000" b="1" dirty="0">
                <a:solidFill>
                  <a:srgbClr val="0070C0"/>
                </a:solidFill>
                <a:latin typeface="+mn-lt"/>
              </a:rPr>
              <a:t>DELOVNA SOBA IN SPALNICA</a:t>
            </a:r>
            <a:r>
              <a:rPr lang="sl-SI" sz="2000" dirty="0">
                <a:solidFill>
                  <a:srgbClr val="0070C0"/>
                </a:solidFill>
                <a:latin typeface="+mn-lt"/>
              </a:rPr>
              <a:t/>
            </a:r>
            <a:br>
              <a:rPr lang="sl-SI" sz="2000" dirty="0">
                <a:solidFill>
                  <a:srgbClr val="0070C0"/>
                </a:solidFill>
                <a:latin typeface="+mn-lt"/>
              </a:rPr>
            </a:br>
            <a:r>
              <a:rPr lang="sl-SI" sz="2000" b="1" dirty="0">
                <a:solidFill>
                  <a:srgbClr val="0070C0"/>
                </a:solidFill>
                <a:latin typeface="+mn-lt"/>
              </a:rPr>
              <a:t>KOPALNICA</a:t>
            </a:r>
            <a:r>
              <a:rPr lang="sl-SI" sz="2000" dirty="0">
                <a:solidFill>
                  <a:srgbClr val="0070C0"/>
                </a:solidFill>
                <a:latin typeface="+mn-lt"/>
              </a:rPr>
              <a:t/>
            </a:r>
            <a:br>
              <a:rPr lang="sl-SI" sz="2000" dirty="0">
                <a:solidFill>
                  <a:srgbClr val="0070C0"/>
                </a:solidFill>
                <a:latin typeface="+mn-lt"/>
              </a:rPr>
            </a:br>
            <a:r>
              <a:rPr lang="sl-SI" sz="2000" b="1" dirty="0">
                <a:solidFill>
                  <a:srgbClr val="0070C0"/>
                </a:solidFill>
                <a:latin typeface="+mn-lt"/>
              </a:rPr>
              <a:t>ZIMSKI VRT</a:t>
            </a:r>
            <a:r>
              <a:rPr lang="sl-SI" sz="2000" dirty="0">
                <a:solidFill>
                  <a:srgbClr val="0070C0"/>
                </a:solidFill>
                <a:latin typeface="+mn-lt"/>
              </a:rPr>
              <a:t/>
            </a:r>
            <a:br>
              <a:rPr lang="sl-SI" sz="2000" dirty="0">
                <a:solidFill>
                  <a:srgbClr val="0070C0"/>
                </a:solidFill>
                <a:latin typeface="+mn-lt"/>
              </a:rPr>
            </a:br>
            <a:r>
              <a:rPr lang="sl-SI" sz="2000" b="1" dirty="0">
                <a:solidFill>
                  <a:srgbClr val="0070C0"/>
                </a:solidFill>
                <a:latin typeface="+mn-lt"/>
              </a:rPr>
              <a:t>KUHINJA IN JEDILNICA</a:t>
            </a:r>
            <a:r>
              <a:rPr lang="sl-SI" sz="2000" dirty="0">
                <a:solidFill>
                  <a:srgbClr val="0070C0"/>
                </a:solidFill>
                <a:latin typeface="+mn-lt"/>
              </a:rPr>
              <a:t/>
            </a:r>
            <a:br>
              <a:rPr lang="sl-SI" sz="2000" dirty="0">
                <a:solidFill>
                  <a:srgbClr val="0070C0"/>
                </a:solidFill>
                <a:latin typeface="+mn-lt"/>
              </a:rPr>
            </a:br>
            <a:r>
              <a:rPr lang="sl-SI" sz="2000" b="1" dirty="0">
                <a:solidFill>
                  <a:srgbClr val="0070C0"/>
                </a:solidFill>
                <a:latin typeface="+mn-lt"/>
              </a:rPr>
              <a:t>STRANIŠČE</a:t>
            </a:r>
            <a:r>
              <a:rPr lang="sl-SI" sz="2000" dirty="0">
                <a:solidFill>
                  <a:srgbClr val="0070C0"/>
                </a:solidFill>
                <a:latin typeface="+mn-lt"/>
              </a:rPr>
              <a:t/>
            </a:r>
            <a:br>
              <a:rPr lang="sl-SI" sz="2000" dirty="0">
                <a:solidFill>
                  <a:srgbClr val="0070C0"/>
                </a:solidFill>
                <a:latin typeface="+mn-lt"/>
              </a:rPr>
            </a:br>
            <a:r>
              <a:rPr lang="sl-SI" sz="2000" b="1" dirty="0" smtClean="0">
                <a:solidFill>
                  <a:srgbClr val="0070C0"/>
                </a:solidFill>
                <a:latin typeface="+mn-lt"/>
              </a:rPr>
              <a:t>HODNIK</a:t>
            </a:r>
            <a:br>
              <a:rPr lang="sl-SI" sz="2000" b="1" dirty="0" smtClean="0">
                <a:solidFill>
                  <a:srgbClr val="0070C0"/>
                </a:solidFill>
                <a:latin typeface="+mn-lt"/>
              </a:rPr>
            </a:br>
            <a:r>
              <a:rPr lang="sl-SI" sz="2000" b="1" dirty="0" smtClean="0">
                <a:latin typeface="+mn-lt"/>
              </a:rPr>
              <a:t/>
            </a:r>
            <a:br>
              <a:rPr lang="sl-SI" sz="2000" b="1" dirty="0" smtClean="0">
                <a:latin typeface="+mn-lt"/>
              </a:rPr>
            </a:br>
            <a:r>
              <a:rPr lang="sl-SI" sz="2000" b="1" dirty="0" smtClean="0">
                <a:solidFill>
                  <a:srgbClr val="FF0000"/>
                </a:solidFill>
                <a:effectLst/>
              </a:rPr>
              <a:t>7. Tudi ti se lahko preizkusiš v risanju arhitekturnih načrtov.</a:t>
            </a:r>
            <a:r>
              <a:rPr lang="sl-SI" sz="2000" dirty="0" smtClean="0">
                <a:solidFill>
                  <a:srgbClr val="FF0000"/>
                </a:solidFill>
                <a:effectLst/>
              </a:rPr>
              <a:t/>
            </a:r>
            <a:br>
              <a:rPr lang="sl-SI" sz="2000" dirty="0" smtClean="0">
                <a:solidFill>
                  <a:srgbClr val="FF0000"/>
                </a:solidFill>
                <a:effectLst/>
              </a:rPr>
            </a:br>
            <a:r>
              <a:rPr lang="sl-SI" sz="2000" dirty="0">
                <a:solidFill>
                  <a:srgbClr val="FF0000"/>
                </a:solidFill>
              </a:rPr>
              <a:t/>
            </a:r>
            <a:br>
              <a:rPr lang="sl-SI" sz="2000" dirty="0">
                <a:solidFill>
                  <a:srgbClr val="FF0000"/>
                </a:solidFill>
              </a:rPr>
            </a:br>
            <a:r>
              <a:rPr lang="sl-SI" sz="2000" b="1" dirty="0" smtClean="0">
                <a:solidFill>
                  <a:srgbClr val="0070C0"/>
                </a:solidFill>
                <a:effectLst/>
              </a:rPr>
              <a:t>DOMA NARIŠI TLORIS SVOJEGA STANOVANJA ALI ENEGA NADSTROPJA SVOJE HIŠE.</a:t>
            </a:r>
            <a:r>
              <a:rPr lang="sl-SI" sz="2000" dirty="0" smtClean="0">
                <a:solidFill>
                  <a:srgbClr val="0070C0"/>
                </a:solidFill>
                <a:effectLst/>
              </a:rPr>
              <a:t/>
            </a:r>
            <a:br>
              <a:rPr lang="sl-SI" sz="2000" dirty="0" smtClean="0">
                <a:solidFill>
                  <a:srgbClr val="0070C0"/>
                </a:solidFill>
                <a:effectLst/>
              </a:rPr>
            </a:br>
            <a:r>
              <a:rPr lang="sl-SI" sz="2000" b="1" dirty="0" smtClean="0">
                <a:solidFill>
                  <a:srgbClr val="0070C0"/>
                </a:solidFill>
                <a:effectLst/>
              </a:rPr>
              <a:t>KAKO NARISATI TLORIS: Predstavljaj si, da imaš krila in letiš nad prostori, ki jih rišeš. Kaj vidiš? </a:t>
            </a:r>
            <a:r>
              <a:rPr lang="sl-SI" sz="2000" dirty="0" smtClean="0">
                <a:solidFill>
                  <a:srgbClr val="0070C0"/>
                </a:solidFill>
                <a:effectLst/>
              </a:rPr>
              <a:t/>
            </a:r>
            <a:br>
              <a:rPr lang="sl-SI" sz="2000" dirty="0" smtClean="0">
                <a:solidFill>
                  <a:srgbClr val="0070C0"/>
                </a:solidFill>
                <a:effectLst/>
              </a:rPr>
            </a:br>
            <a:r>
              <a:rPr lang="sl-SI" sz="2000" dirty="0" smtClean="0">
                <a:solidFill>
                  <a:srgbClr val="0070C0"/>
                </a:solidFill>
                <a:effectLst/>
              </a:rPr>
              <a:t/>
            </a:r>
            <a:br>
              <a:rPr lang="sl-SI" sz="2000" dirty="0" smtClean="0">
                <a:solidFill>
                  <a:srgbClr val="0070C0"/>
                </a:solidFill>
                <a:effectLst/>
              </a:rPr>
            </a:br>
            <a:endParaRPr lang="sl-SI" sz="2000" dirty="0">
              <a:solidFill>
                <a:srgbClr val="0070C0"/>
              </a:solidFill>
              <a:latin typeface="+mn-lt"/>
            </a:endParaRPr>
          </a:p>
        </p:txBody>
      </p:sp>
      <p:pic>
        <p:nvPicPr>
          <p:cNvPr id="6146" name="Picture 2" descr="https://mgml.si/media/witlof/images/2020/04/03/20/46/51/Screenshot_2020-04-03_at_18.58.0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897" y="1515291"/>
            <a:ext cx="4561115" cy="393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234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661847"/>
            <a:ext cx="10515600" cy="818609"/>
          </a:xfrm>
        </p:spPr>
        <p:txBody>
          <a:bodyPr>
            <a:normAutofit fontScale="90000"/>
          </a:bodyPr>
          <a:lstStyle/>
          <a:p>
            <a:pPr algn="ctr"/>
            <a:r>
              <a:rPr lang="sl-SI" sz="3600" dirty="0">
                <a:solidFill>
                  <a:srgbClr val="FF0000"/>
                </a:solidFill>
              </a:rPr>
              <a:t>8</a:t>
            </a:r>
            <a:r>
              <a:rPr lang="sl-SI" sz="3600" b="1" dirty="0">
                <a:solidFill>
                  <a:srgbClr val="FF0000"/>
                </a:solidFill>
              </a:rPr>
              <a:t>. Plečnik ni imel otrok. Ga je pa nekoč v pismu zasnubila prijateljica Emilija Fon.</a:t>
            </a:r>
            <a:r>
              <a:rPr lang="sl-SI" b="1" dirty="0"/>
              <a:t> </a:t>
            </a:r>
            <a:br>
              <a:rPr lang="sl-SI" b="1" dirty="0"/>
            </a:br>
            <a:endParaRPr lang="sl-SI" b="1" dirty="0"/>
          </a:p>
        </p:txBody>
      </p:sp>
      <p:sp>
        <p:nvSpPr>
          <p:cNvPr id="3" name="Označba mesta vsebine 2"/>
          <p:cNvSpPr>
            <a:spLocks noGrp="1"/>
          </p:cNvSpPr>
          <p:nvPr>
            <p:ph idx="1"/>
          </p:nvPr>
        </p:nvSpPr>
        <p:spPr>
          <a:xfrm>
            <a:off x="5016136" y="1637211"/>
            <a:ext cx="6337663" cy="4917622"/>
          </a:xfrm>
        </p:spPr>
        <p:txBody>
          <a:bodyPr>
            <a:normAutofit lnSpcReduction="10000"/>
          </a:bodyPr>
          <a:lstStyle/>
          <a:p>
            <a:r>
              <a:rPr lang="sl-SI" b="1" dirty="0" smtClean="0">
                <a:solidFill>
                  <a:srgbClr val="0070C0"/>
                </a:solidFill>
              </a:rPr>
              <a:t>PRISLUHNI SNUBITVI</a:t>
            </a:r>
            <a:r>
              <a:rPr lang="sl-SI" b="1" dirty="0">
                <a:solidFill>
                  <a:srgbClr val="0070C0"/>
                </a:solidFill>
              </a:rPr>
              <a:t>. KAJ JE PLEČNIK ODGOVORIL SVOJI NESOJENI NEVESTI</a:t>
            </a:r>
            <a:r>
              <a:rPr lang="sl-SI" b="1" dirty="0" smtClean="0">
                <a:solidFill>
                  <a:srgbClr val="0070C0"/>
                </a:solidFill>
              </a:rPr>
              <a:t>? Klikni na zvočnik.</a:t>
            </a:r>
            <a:endParaRPr lang="sl-SI" dirty="0">
              <a:solidFill>
                <a:srgbClr val="0070C0"/>
              </a:solidFill>
            </a:endParaRPr>
          </a:p>
          <a:p>
            <a:r>
              <a:rPr lang="sl-SI" dirty="0">
                <a:solidFill>
                  <a:srgbClr val="0070C0"/>
                </a:solidFill>
              </a:rPr>
              <a:t>Snubitev je sprejel z besedami: '</a:t>
            </a:r>
            <a:r>
              <a:rPr lang="sl-SI" i="1" dirty="0">
                <a:solidFill>
                  <a:srgbClr val="0070C0"/>
                </a:solidFill>
              </a:rPr>
              <a:t>Dva goloba sta zašla v labirint. Objela se bosta in skupaj zletela v zlato prostost.'</a:t>
            </a:r>
            <a:endParaRPr lang="sl-SI" dirty="0">
              <a:solidFill>
                <a:srgbClr val="0070C0"/>
              </a:solidFill>
            </a:endParaRPr>
          </a:p>
          <a:p>
            <a:r>
              <a:rPr lang="sl-SI" dirty="0">
                <a:solidFill>
                  <a:srgbClr val="0070C0"/>
                </a:solidFill>
              </a:rPr>
              <a:t>Snubitev je zavrnil z besedami: </a:t>
            </a:r>
            <a:r>
              <a:rPr lang="sl-SI" i="1" dirty="0">
                <a:solidFill>
                  <a:srgbClr val="0070C0"/>
                </a:solidFill>
              </a:rPr>
              <a:t>'Res ne vem kdaj in s čem bi kdaj dal jaz povod, da so se mogle v teh vaših pismih izražene misli v vaši glavi zbuditi.</a:t>
            </a:r>
            <a:r>
              <a:rPr lang="sl-SI" dirty="0">
                <a:solidFill>
                  <a:srgbClr val="0070C0"/>
                </a:solidFill>
              </a:rPr>
              <a:t>'</a:t>
            </a:r>
          </a:p>
          <a:p>
            <a:r>
              <a:rPr lang="sl-SI" dirty="0">
                <a:solidFill>
                  <a:srgbClr val="0070C0"/>
                </a:solidFill>
              </a:rPr>
              <a:t>Snubitev je sprejel, a pobegnil izpred oltarja.</a:t>
            </a:r>
          </a:p>
          <a:p>
            <a:endParaRPr lang="sl-SI" dirty="0"/>
          </a:p>
        </p:txBody>
      </p:sp>
      <p:pic>
        <p:nvPicPr>
          <p:cNvPr id="5" name="pismo_slo_MP3_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39200" y="1236774"/>
            <a:ext cx="487363" cy="487363"/>
          </a:xfrm>
          <a:prstGeom prst="rect">
            <a:avLst/>
          </a:prstGeom>
        </p:spPr>
      </p:pic>
      <p:pic>
        <p:nvPicPr>
          <p:cNvPr id="7170" name="Picture 2" descr="https://mgml.si/media/witlof/images/2020/04/03/20/53/00/Ple%C4%8Dnik_in_Sivko_foto_dokumentacija_MGM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29193" y="2299063"/>
            <a:ext cx="3507378" cy="417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651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35429" y="365125"/>
            <a:ext cx="11443062" cy="2021024"/>
          </a:xfrm>
        </p:spPr>
        <p:txBody>
          <a:bodyPr>
            <a:normAutofit/>
          </a:bodyPr>
          <a:lstStyle/>
          <a:p>
            <a:r>
              <a:rPr lang="sl-SI" sz="2000" b="1" dirty="0" smtClean="0">
                <a:solidFill>
                  <a:srgbClr val="FF0000"/>
                </a:solidFill>
                <a:latin typeface="+mn-lt"/>
              </a:rPr>
              <a:t>9. Najznamenitejša </a:t>
            </a:r>
            <a:r>
              <a:rPr lang="sl-SI" sz="2000" b="1" dirty="0">
                <a:solidFill>
                  <a:srgbClr val="FF0000"/>
                </a:solidFill>
                <a:latin typeface="+mn-lt"/>
              </a:rPr>
              <a:t>izmed vseh Plečnikovih stavb je znamenita zgradba NUK. Ali veš, kaj pomeni kratica NUK? POBRSKAJ NA SPLETU</a:t>
            </a:r>
            <a:r>
              <a:rPr lang="sl-SI" sz="2000" b="1" dirty="0" smtClean="0">
                <a:solidFill>
                  <a:srgbClr val="FF0000"/>
                </a:solidFill>
                <a:latin typeface="+mn-lt"/>
              </a:rPr>
              <a:t>.</a:t>
            </a:r>
            <a:br>
              <a:rPr lang="sl-SI" sz="2000" b="1" dirty="0" smtClean="0">
                <a:solidFill>
                  <a:srgbClr val="FF0000"/>
                </a:solidFill>
                <a:latin typeface="+mn-lt"/>
              </a:rPr>
            </a:br>
            <a:r>
              <a:rPr lang="sl-SI" sz="2000" dirty="0" smtClean="0">
                <a:solidFill>
                  <a:srgbClr val="FF0000"/>
                </a:solidFill>
                <a:latin typeface="+mn-lt"/>
              </a:rPr>
              <a:t/>
            </a:r>
            <a:br>
              <a:rPr lang="sl-SI" sz="2000" dirty="0" smtClean="0">
                <a:solidFill>
                  <a:srgbClr val="FF0000"/>
                </a:solidFill>
                <a:latin typeface="+mn-lt"/>
              </a:rPr>
            </a:br>
            <a:r>
              <a:rPr lang="sl-SI" sz="2200" b="1" dirty="0" smtClean="0">
                <a:solidFill>
                  <a:srgbClr val="FF0000"/>
                </a:solidFill>
                <a:latin typeface="+mn-lt"/>
              </a:rPr>
              <a:t>10. Oglej </a:t>
            </a:r>
            <a:r>
              <a:rPr lang="sl-SI" sz="2200" b="1" dirty="0">
                <a:solidFill>
                  <a:srgbClr val="FF0000"/>
                </a:solidFill>
                <a:latin typeface="+mn-lt"/>
              </a:rPr>
              <a:t>si zunanjost znamenite knjižnice. OBKROŽI MATERIALE, KI JIH JE PLEČNIK UPORABIL NA FASADI.</a:t>
            </a:r>
            <a:endParaRPr lang="sl-SI" sz="2200" dirty="0">
              <a:solidFill>
                <a:srgbClr val="FF0000"/>
              </a:solidFill>
              <a:latin typeface="+mn-lt"/>
            </a:endParaRPr>
          </a:p>
        </p:txBody>
      </p:sp>
      <p:pic>
        <p:nvPicPr>
          <p:cNvPr id="8194" name="Picture 2" descr="https://mgml.si/media/witlof/images/2020/04/03/20/55/07/NU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429" y="2700385"/>
            <a:ext cx="4918102" cy="327369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mgml.si/media/witlof/images/2020/04/03/21/11/01/Screenshot_2020-04-03_at_20.55.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6147" y="2569756"/>
            <a:ext cx="5957841" cy="350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367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138057" y="509818"/>
            <a:ext cx="6662057" cy="4297313"/>
          </a:xfrm>
        </p:spPr>
        <p:txBody>
          <a:bodyPr>
            <a:normAutofit/>
          </a:bodyPr>
          <a:lstStyle/>
          <a:p>
            <a:r>
              <a:rPr lang="sl-SI" sz="2400" b="1" dirty="0" smtClean="0">
                <a:solidFill>
                  <a:srgbClr val="FF0000"/>
                </a:solidFill>
                <a:latin typeface="+mn-lt"/>
              </a:rPr>
              <a:t>11. Si </a:t>
            </a:r>
            <a:r>
              <a:rPr lang="sl-SI" sz="2400" b="1" dirty="0">
                <a:solidFill>
                  <a:srgbClr val="FF0000"/>
                </a:solidFill>
                <a:latin typeface="+mn-lt"/>
              </a:rPr>
              <a:t>se že kdaj sprehodil čez Tromostovje? Pred Plečnikovo prenovo je tukaj stal en sam most, današnji srednji most. Jože Plečnik je srednjemu mostu, po katerem so še pred nekaj leti vozili avtomobili in avtobusi, dodal dva mosta</a:t>
            </a:r>
            <a:r>
              <a:rPr lang="sl-SI" sz="2400" b="1" i="1" dirty="0">
                <a:solidFill>
                  <a:srgbClr val="FF0000"/>
                </a:solidFill>
                <a:latin typeface="+mn-lt"/>
              </a:rPr>
              <a:t> </a:t>
            </a:r>
            <a:r>
              <a:rPr lang="sl-SI" sz="2400" b="1" dirty="0">
                <a:solidFill>
                  <a:srgbClr val="FF0000"/>
                </a:solidFill>
                <a:latin typeface="+mn-lt"/>
              </a:rPr>
              <a:t>za pešce in kolesarje. </a:t>
            </a:r>
            <a:r>
              <a:rPr lang="sl-SI" sz="2400" dirty="0">
                <a:solidFill>
                  <a:srgbClr val="FF0000"/>
                </a:solidFill>
                <a:latin typeface="+mn-lt"/>
              </a:rPr>
              <a:t/>
            </a:r>
            <a:br>
              <a:rPr lang="sl-SI" sz="2400" dirty="0">
                <a:solidFill>
                  <a:srgbClr val="FF0000"/>
                </a:solidFill>
                <a:latin typeface="+mn-lt"/>
              </a:rPr>
            </a:br>
            <a:r>
              <a:rPr lang="sl-SI" sz="2400" b="1" dirty="0">
                <a:solidFill>
                  <a:srgbClr val="FF0000"/>
                </a:solidFill>
                <a:latin typeface="+mn-lt"/>
              </a:rPr>
              <a:t>Na most je umestil kar 642 majhnih stebričkov. Te zanima, kako se imenujejo? </a:t>
            </a:r>
            <a:r>
              <a:rPr lang="sl-SI" sz="2400" b="1" dirty="0" smtClean="0">
                <a:solidFill>
                  <a:srgbClr val="FF0000"/>
                </a:solidFill>
                <a:latin typeface="+mn-lt"/>
              </a:rPr>
              <a:t/>
            </a:r>
            <a:br>
              <a:rPr lang="sl-SI" sz="2400" b="1" dirty="0" smtClean="0">
                <a:solidFill>
                  <a:srgbClr val="FF0000"/>
                </a:solidFill>
                <a:latin typeface="+mn-lt"/>
              </a:rPr>
            </a:br>
            <a:r>
              <a:rPr lang="sl-SI" sz="2400" dirty="0">
                <a:solidFill>
                  <a:srgbClr val="FF0000"/>
                </a:solidFill>
                <a:latin typeface="+mn-lt"/>
              </a:rPr>
              <a:t/>
            </a:r>
            <a:br>
              <a:rPr lang="sl-SI" sz="2400" dirty="0">
                <a:solidFill>
                  <a:srgbClr val="FF0000"/>
                </a:solidFill>
                <a:latin typeface="+mn-lt"/>
              </a:rPr>
            </a:br>
            <a:r>
              <a:rPr lang="sl-SI" sz="2400" b="1" dirty="0">
                <a:solidFill>
                  <a:srgbClr val="0070C0"/>
                </a:solidFill>
                <a:latin typeface="+mn-lt"/>
              </a:rPr>
              <a:t>REŠI REBUS IN DOBIL BOŠ NJIHOVO IME.</a:t>
            </a:r>
            <a:r>
              <a:rPr lang="sl-SI" sz="2400" dirty="0">
                <a:solidFill>
                  <a:srgbClr val="0070C0"/>
                </a:solidFill>
              </a:rPr>
              <a:t/>
            </a:r>
            <a:br>
              <a:rPr lang="sl-SI" sz="2400" dirty="0">
                <a:solidFill>
                  <a:srgbClr val="0070C0"/>
                </a:solidFill>
              </a:rPr>
            </a:br>
            <a:r>
              <a:rPr lang="sl-SI" sz="2400" dirty="0" smtClean="0"/>
              <a:t/>
            </a:r>
            <a:br>
              <a:rPr lang="sl-SI" sz="2400" dirty="0" smtClean="0"/>
            </a:br>
            <a:endParaRPr lang="sl-SI" sz="2400" dirty="0"/>
          </a:p>
        </p:txBody>
      </p:sp>
      <p:pic>
        <p:nvPicPr>
          <p:cNvPr id="4" name="Slika 3" descr="https://mgml.si/media/witlof/images/2020/04/03/20/58/38/TROMOSTOVJ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85" y="509819"/>
            <a:ext cx="4334146" cy="5969358"/>
          </a:xfrm>
          <a:prstGeom prst="rect">
            <a:avLst/>
          </a:prstGeom>
          <a:noFill/>
          <a:ln>
            <a:noFill/>
          </a:ln>
        </p:spPr>
      </p:pic>
      <p:pic>
        <p:nvPicPr>
          <p:cNvPr id="9220" name="Picture 4" descr="https://mgml.si/media/witlof/images/2020/04/03/20/58/10/Screenshot_2020-04-03_at_20.57.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20" y="4807131"/>
            <a:ext cx="4223657" cy="167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732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1885" y="365125"/>
            <a:ext cx="11390811" cy="1456398"/>
          </a:xfrm>
        </p:spPr>
        <p:txBody>
          <a:bodyPr>
            <a:normAutofit/>
          </a:bodyPr>
          <a:lstStyle/>
          <a:p>
            <a:pPr algn="ctr"/>
            <a:r>
              <a:rPr lang="sl-SI" sz="2000" b="1" dirty="0" smtClean="0">
                <a:solidFill>
                  <a:srgbClr val="FF0000"/>
                </a:solidFill>
              </a:rPr>
              <a:t>12. Ob </a:t>
            </a:r>
            <a:r>
              <a:rPr lang="sl-SI" sz="2000" b="1" dirty="0">
                <a:solidFill>
                  <a:srgbClr val="FF0000"/>
                </a:solidFill>
              </a:rPr>
              <a:t>Tromostovju stoji še eno znamenito Plečnikovo delo. Tam lahko kupiš sadje, zelenjavo, ribe, piškote in druge dobrote. KAKO SE IMENUJE TA ARHITEKTURA? PREMEČI ČRKE IN DOBIL BOŠ IME</a:t>
            </a:r>
            <a:r>
              <a:rPr lang="sl-SI" sz="2000" b="1" dirty="0" smtClean="0">
                <a:solidFill>
                  <a:srgbClr val="FF0000"/>
                </a:solidFill>
              </a:rPr>
              <a:t>.</a:t>
            </a:r>
            <a:br>
              <a:rPr lang="sl-SI" sz="2000" b="1" dirty="0" smtClean="0">
                <a:solidFill>
                  <a:srgbClr val="FF0000"/>
                </a:solidFill>
              </a:rPr>
            </a:br>
            <a:r>
              <a:rPr lang="sl-SI" sz="2000" b="1" dirty="0">
                <a:solidFill>
                  <a:srgbClr val="FF0000"/>
                </a:solidFill>
              </a:rPr>
              <a:t/>
            </a:r>
            <a:br>
              <a:rPr lang="sl-SI" sz="2000" b="1" dirty="0">
                <a:solidFill>
                  <a:srgbClr val="FF0000"/>
                </a:solidFill>
              </a:rPr>
            </a:br>
            <a:r>
              <a:rPr lang="sl-SI" sz="2000" b="1" dirty="0">
                <a:solidFill>
                  <a:srgbClr val="0070C0"/>
                </a:solidFill>
              </a:rPr>
              <a:t>Ž I R T E N C</a:t>
            </a:r>
          </a:p>
        </p:txBody>
      </p:sp>
      <p:pic>
        <p:nvPicPr>
          <p:cNvPr id="10242" name="Picture 2" descr="https://mgml.si/media/witlof/images/2020/04/03/20/59/42/TR%C5%BDN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19" y="1821523"/>
            <a:ext cx="6731726" cy="48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350079"/>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422</Words>
  <Application>Microsoft Office PowerPoint</Application>
  <PresentationFormat>Širokozaslonsko</PresentationFormat>
  <Paragraphs>44</Paragraphs>
  <Slides>11</Slides>
  <Notes>0</Notes>
  <HiddenSlides>0</HiddenSlides>
  <MMClips>2</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11</vt:i4>
      </vt:variant>
    </vt:vector>
  </HeadingPairs>
  <TitlesOfParts>
    <vt:vector size="15" baseType="lpstr">
      <vt:lpstr>Arial</vt:lpstr>
      <vt:lpstr>Calibri</vt:lpstr>
      <vt:lpstr>Calibri Light</vt:lpstr>
      <vt:lpstr>Officeova tema</vt:lpstr>
      <vt:lpstr>KVIZ  JOŽE PLEČNIK</vt:lpstr>
      <vt:lpstr>1. Znameniti arhitekt Jože Plečnik se je rodil leta 1872 v Ljubljani. Od njegovega rojstva mineva skoraj 150 let. Sprva je pomagal očetu v njegovi mizarski delavnici, nato je postal oblikovalec pohištva, nazadnje pa se je izšolal za arhitekta. Še danes velja za najslavnejšega slovenskega arhitekta.  ALI VEŠ, KAKŠNO DELO OPRAVLJAJO ARHITEKTI? OBKROŽI PRAVILEN ODGOVOR. A) V ZEMLJI IŠČEJO SLEDI ČLOVEKOVE PRETEKLOSTI B) RIŠEJO NAČRTE ZA ZGRADBE C) SAMI GRADIJO HIŠE</vt:lpstr>
      <vt:lpstr>2. Mojster Plečnik je bil tudi odličen učitelj, ki je mlade arhitekte med drugim učil, kako narisati različne načrte stavbe. Te delimo takole:   FASADA – zunanjščina stavbe TLORIS – prerez stavbe s pogledom od zgoraj PREREZ – prerez stavbe s pogledom s strani  KATEREGA IZMED NAŠTETIH NAČRTOV SO NARISALI UČENCI?   3. Katere pripomočke je pri svojem delu uporabljal Jože Plečnik? POIŠČI PLEČNIKOVE PRIPOMOČKE.   Enega izmed narisanih pripomočkov Plečnik še ni poznal, vendar ga pri svojem delu nujno potrebujejo današnji arhitekti. POMISLI, KATEREGA? </vt:lpstr>
      <vt:lpstr>4. Dober arhitekt pri načrtovanju zgradbe skrbno pazi, da bo ta trdna in varna, da bo v okolju videti lepo in bo ustrezala svojemu namenu. Na vse našteto je bil pri svojih arhitekturnih stvaritvah Jože Plečnik vedno izjemno pozoren.   Tudi ti lahko postaneš arhitekt.  SESTAVIŠ ALI NARIŠEŠ LAHKO FASADO KNJIŽNICE, TLORIS PLEČNIKOVE SOBE ALI SVOJO DOMIŠLJIJSKO ZGRADBO. </vt:lpstr>
      <vt:lpstr>6. Dobro si oglej tloris pritličja Plečnikove hiše in poveži številke z ustreznimi prostori. Pozorno pomisli, kaj bi lahko bili stoli, kaj postelja in kaj miza.   VHODNA VEŽA SPREJEMNICA DELOVNA SOBA IN SPALNICA KOPALNICA ZIMSKI VRT KUHINJA IN JEDILNICA STRANIŠČE HODNIK  7. Tudi ti se lahko preizkusiš v risanju arhitekturnih načrtov.  DOMA NARIŠI TLORIS SVOJEGA STANOVANJA ALI ENEGA NADSTROPJA SVOJE HIŠE. KAKO NARISATI TLORIS: Predstavljaj si, da imaš krila in letiš nad prostori, ki jih rišeš. Kaj vidiš?   </vt:lpstr>
      <vt:lpstr>8. Plečnik ni imel otrok. Ga je pa nekoč v pismu zasnubila prijateljica Emilija Fon.  </vt:lpstr>
      <vt:lpstr>9. Najznamenitejša izmed vseh Plečnikovih stavb je znamenita zgradba NUK. Ali veš, kaj pomeni kratica NUK? POBRSKAJ NA SPLETU.  10. Oglej si zunanjost znamenite knjižnice. OBKROŽI MATERIALE, KI JIH JE PLEČNIK UPORABIL NA FASADI.</vt:lpstr>
      <vt:lpstr>11. Si se že kdaj sprehodil čez Tromostovje? Pred Plečnikovo prenovo je tukaj stal en sam most, današnji srednji most. Jože Plečnik je srednjemu mostu, po katerem so še pred nekaj leti vozili avtomobili in avtobusi, dodal dva mosta za pešce in kolesarje.  Na most je umestil kar 642 majhnih stebričkov. Te zanima, kako se imenujejo?   REŠI REBUS IN DOBIL BOŠ NJIHOVO IME.  </vt:lpstr>
      <vt:lpstr>12. Ob Tromostovju stoji še eno znamenito Plečnikovo delo. Tam lahko kupiš sadje, zelenjavo, ribe, piškote in druge dobrote. KAKO SE IMENUJE TA ARHITEKTURA? PREMEČI ČRKE IN DOBIL BOŠ IME.  Ž I R T E N C</vt:lpstr>
      <vt:lpstr>13. Te zanimajo tudi preostale Plečnikove mojstrovine?   V naši prestolnici je veliko zgradb, mostov in parkovnih ureditev, za katere je načrt narisal Plečnik, zato mestu nemalokrat rečemo kar Plečnikova Ljubljana. Poigrali smo se z idejo, kako bi bilo videti mesto, če bi v njem stale le Plečnikove arhitekture in sestavili domišljijsko Plečnikovo Ljubljano. Dobro si oglej narisane stavbe. Prepoznaš katero? Ko se boš naslednjič sprehodil skozi Ljubljano, vrzi oči na peclje in poišči čim več narisanih Plečnikovih stavb. REŠI ZAVOZLANKO, DOPOLNI MANJKAJOČE ŠTEVILKE NA ILUSTRACIJI IN DOPIŠI MANJKAJOČA IMENA!</vt:lpstr>
      <vt:lpstr>Manjkajoča imena: JAKOPIČEVO SPREHAJALIŠČE V TIVOLIJU, ILIRSKI STEBER, KRIŽANKE, NARODNA IN UNIVERZITETNA KNJIŽNICA, BEŽIGRAJSKI STADION, TROMOSTOVJE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Jože Plečnik</dc:title>
  <dc:creator>Natalija</dc:creator>
  <cp:lastModifiedBy>Natalija</cp:lastModifiedBy>
  <cp:revision>10</cp:revision>
  <dcterms:created xsi:type="dcterms:W3CDTF">2020-11-20T13:12:33Z</dcterms:created>
  <dcterms:modified xsi:type="dcterms:W3CDTF">2021-01-24T09:30:14Z</dcterms:modified>
</cp:coreProperties>
</file>