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91" r:id="rId4"/>
    <p:sldId id="289" r:id="rId5"/>
    <p:sldId id="257" r:id="rId6"/>
    <p:sldId id="286" r:id="rId7"/>
    <p:sldId id="287" r:id="rId8"/>
    <p:sldId id="288" r:id="rId9"/>
    <p:sldId id="258" r:id="rId10"/>
    <p:sldId id="260" r:id="rId11"/>
    <p:sldId id="261" r:id="rId12"/>
    <p:sldId id="262" r:id="rId13"/>
    <p:sldId id="264" r:id="rId14"/>
    <p:sldId id="265" r:id="rId15"/>
    <p:sldId id="267" r:id="rId16"/>
    <p:sldId id="274" r:id="rId17"/>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sl-SI"/>
          </a:p>
        </p:txBody>
      </p:sp>
      <p:sp>
        <p:nvSpPr>
          <p:cNvPr id="4" name="Ograda datuma 3"/>
          <p:cNvSpPr>
            <a:spLocks noGrp="1"/>
          </p:cNvSpPr>
          <p:nvPr>
            <p:ph type="dt" sz="half" idx="10"/>
          </p:nvPr>
        </p:nvSpPr>
        <p:spPr/>
        <p:txBody>
          <a:bodyPr/>
          <a:lstStyle/>
          <a:p>
            <a:fld id="{54C3FACB-7CA9-4D88-AA32-0AEBC941344F}" type="datetimeFigureOut">
              <a:rPr lang="sl-SI" smtClean="0"/>
              <a:t>26. 01. 2021</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B5942AE-CF44-407A-AB43-18D84F13757D}" type="slidenum">
              <a:rPr lang="sl-SI" smtClean="0"/>
              <a:t>‹#›</a:t>
            </a:fld>
            <a:endParaRPr lang="sl-SI"/>
          </a:p>
        </p:txBody>
      </p:sp>
    </p:spTree>
    <p:extLst>
      <p:ext uri="{BB962C8B-B14F-4D97-AF65-F5344CB8AC3E}">
        <p14:creationId xmlns:p14="http://schemas.microsoft.com/office/powerpoint/2010/main" val="2868758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54C3FACB-7CA9-4D88-AA32-0AEBC941344F}" type="datetimeFigureOut">
              <a:rPr lang="sl-SI" smtClean="0"/>
              <a:t>26. 01. 2021</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B5942AE-CF44-407A-AB43-18D84F13757D}" type="slidenum">
              <a:rPr lang="sl-SI" smtClean="0"/>
              <a:t>‹#›</a:t>
            </a:fld>
            <a:endParaRPr lang="sl-SI"/>
          </a:p>
        </p:txBody>
      </p:sp>
    </p:spTree>
    <p:extLst>
      <p:ext uri="{BB962C8B-B14F-4D97-AF65-F5344CB8AC3E}">
        <p14:creationId xmlns:p14="http://schemas.microsoft.com/office/powerpoint/2010/main" val="253120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54C3FACB-7CA9-4D88-AA32-0AEBC941344F}" type="datetimeFigureOut">
              <a:rPr lang="sl-SI" smtClean="0"/>
              <a:t>26. 01. 2021</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B5942AE-CF44-407A-AB43-18D84F13757D}" type="slidenum">
              <a:rPr lang="sl-SI" smtClean="0"/>
              <a:t>‹#›</a:t>
            </a:fld>
            <a:endParaRPr lang="sl-SI"/>
          </a:p>
        </p:txBody>
      </p:sp>
    </p:spTree>
    <p:extLst>
      <p:ext uri="{BB962C8B-B14F-4D97-AF65-F5344CB8AC3E}">
        <p14:creationId xmlns:p14="http://schemas.microsoft.com/office/powerpoint/2010/main" val="183964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54C3FACB-7CA9-4D88-AA32-0AEBC941344F}" type="datetimeFigureOut">
              <a:rPr lang="sl-SI" smtClean="0"/>
              <a:t>26. 01. 2021</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B5942AE-CF44-407A-AB43-18D84F13757D}" type="slidenum">
              <a:rPr lang="sl-SI" smtClean="0"/>
              <a:t>‹#›</a:t>
            </a:fld>
            <a:endParaRPr lang="sl-SI"/>
          </a:p>
        </p:txBody>
      </p:sp>
    </p:spTree>
    <p:extLst>
      <p:ext uri="{BB962C8B-B14F-4D97-AF65-F5344CB8AC3E}">
        <p14:creationId xmlns:p14="http://schemas.microsoft.com/office/powerpoint/2010/main" val="3459796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p>
            <a:fld id="{54C3FACB-7CA9-4D88-AA32-0AEBC941344F}" type="datetimeFigureOut">
              <a:rPr lang="sl-SI" smtClean="0"/>
              <a:t>26. 01. 2021</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B5942AE-CF44-407A-AB43-18D84F13757D}" type="slidenum">
              <a:rPr lang="sl-SI" smtClean="0"/>
              <a:t>‹#›</a:t>
            </a:fld>
            <a:endParaRPr lang="sl-SI"/>
          </a:p>
        </p:txBody>
      </p:sp>
    </p:spTree>
    <p:extLst>
      <p:ext uri="{BB962C8B-B14F-4D97-AF65-F5344CB8AC3E}">
        <p14:creationId xmlns:p14="http://schemas.microsoft.com/office/powerpoint/2010/main" val="3661469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54C3FACB-7CA9-4D88-AA32-0AEBC941344F}" type="datetimeFigureOut">
              <a:rPr lang="sl-SI" smtClean="0"/>
              <a:t>26. 01. 2021</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CB5942AE-CF44-407A-AB43-18D84F13757D}" type="slidenum">
              <a:rPr lang="sl-SI" smtClean="0"/>
              <a:t>‹#›</a:t>
            </a:fld>
            <a:endParaRPr lang="sl-SI"/>
          </a:p>
        </p:txBody>
      </p:sp>
    </p:spTree>
    <p:extLst>
      <p:ext uri="{BB962C8B-B14F-4D97-AF65-F5344CB8AC3E}">
        <p14:creationId xmlns:p14="http://schemas.microsoft.com/office/powerpoint/2010/main" val="1434087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54C3FACB-7CA9-4D88-AA32-0AEBC941344F}" type="datetimeFigureOut">
              <a:rPr lang="sl-SI" smtClean="0"/>
              <a:t>26. 01. 2021</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CB5942AE-CF44-407A-AB43-18D84F13757D}" type="slidenum">
              <a:rPr lang="sl-SI" smtClean="0"/>
              <a:t>‹#›</a:t>
            </a:fld>
            <a:endParaRPr lang="sl-SI"/>
          </a:p>
        </p:txBody>
      </p:sp>
    </p:spTree>
    <p:extLst>
      <p:ext uri="{BB962C8B-B14F-4D97-AF65-F5344CB8AC3E}">
        <p14:creationId xmlns:p14="http://schemas.microsoft.com/office/powerpoint/2010/main" val="406273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datuma 2"/>
          <p:cNvSpPr>
            <a:spLocks noGrp="1"/>
          </p:cNvSpPr>
          <p:nvPr>
            <p:ph type="dt" sz="half" idx="10"/>
          </p:nvPr>
        </p:nvSpPr>
        <p:spPr/>
        <p:txBody>
          <a:bodyPr/>
          <a:lstStyle/>
          <a:p>
            <a:fld id="{54C3FACB-7CA9-4D88-AA32-0AEBC941344F}" type="datetimeFigureOut">
              <a:rPr lang="sl-SI" smtClean="0"/>
              <a:t>26. 01. 2021</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CB5942AE-CF44-407A-AB43-18D84F13757D}" type="slidenum">
              <a:rPr lang="sl-SI" smtClean="0"/>
              <a:t>‹#›</a:t>
            </a:fld>
            <a:endParaRPr lang="sl-SI"/>
          </a:p>
        </p:txBody>
      </p:sp>
    </p:spTree>
    <p:extLst>
      <p:ext uri="{BB962C8B-B14F-4D97-AF65-F5344CB8AC3E}">
        <p14:creationId xmlns:p14="http://schemas.microsoft.com/office/powerpoint/2010/main" val="44466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54C3FACB-7CA9-4D88-AA32-0AEBC941344F}" type="datetimeFigureOut">
              <a:rPr lang="sl-SI" smtClean="0"/>
              <a:t>26. 01. 2021</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CB5942AE-CF44-407A-AB43-18D84F13757D}" type="slidenum">
              <a:rPr lang="sl-SI" smtClean="0"/>
              <a:t>‹#›</a:t>
            </a:fld>
            <a:endParaRPr lang="sl-SI"/>
          </a:p>
        </p:txBody>
      </p:sp>
    </p:spTree>
    <p:extLst>
      <p:ext uri="{BB962C8B-B14F-4D97-AF65-F5344CB8AC3E}">
        <p14:creationId xmlns:p14="http://schemas.microsoft.com/office/powerpoint/2010/main" val="2998233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54C3FACB-7CA9-4D88-AA32-0AEBC941344F}" type="datetimeFigureOut">
              <a:rPr lang="sl-SI" smtClean="0"/>
              <a:t>26. 01. 2021</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CB5942AE-CF44-407A-AB43-18D84F13757D}" type="slidenum">
              <a:rPr lang="sl-SI" smtClean="0"/>
              <a:t>‹#›</a:t>
            </a:fld>
            <a:endParaRPr lang="sl-SI"/>
          </a:p>
        </p:txBody>
      </p:sp>
    </p:spTree>
    <p:extLst>
      <p:ext uri="{BB962C8B-B14F-4D97-AF65-F5344CB8AC3E}">
        <p14:creationId xmlns:p14="http://schemas.microsoft.com/office/powerpoint/2010/main" val="311551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54C3FACB-7CA9-4D88-AA32-0AEBC941344F}" type="datetimeFigureOut">
              <a:rPr lang="sl-SI" smtClean="0"/>
              <a:t>26. 01. 2021</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CB5942AE-CF44-407A-AB43-18D84F13757D}" type="slidenum">
              <a:rPr lang="sl-SI" smtClean="0"/>
              <a:t>‹#›</a:t>
            </a:fld>
            <a:endParaRPr lang="sl-SI"/>
          </a:p>
        </p:txBody>
      </p:sp>
    </p:spTree>
    <p:extLst>
      <p:ext uri="{BB962C8B-B14F-4D97-AF65-F5344CB8AC3E}">
        <p14:creationId xmlns:p14="http://schemas.microsoft.com/office/powerpoint/2010/main" val="3998487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3FACB-7CA9-4D88-AA32-0AEBC941344F}" type="datetimeFigureOut">
              <a:rPr lang="sl-SI" smtClean="0"/>
              <a:t>26. 01. 2021</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942AE-CF44-407A-AB43-18D84F13757D}" type="slidenum">
              <a:rPr lang="sl-SI" smtClean="0"/>
              <a:t>‹#›</a:t>
            </a:fld>
            <a:endParaRPr lang="sl-SI"/>
          </a:p>
        </p:txBody>
      </p:sp>
    </p:spTree>
    <p:extLst>
      <p:ext uri="{BB962C8B-B14F-4D97-AF65-F5344CB8AC3E}">
        <p14:creationId xmlns:p14="http://schemas.microsoft.com/office/powerpoint/2010/main" val="2247980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mp3"/><Relationship Id="rId7" Type="http://schemas.openxmlformats.org/officeDocument/2006/relationships/image" Target="../media/image1.jpe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m4a"/><Relationship Id="rId4" Type="http://schemas.microsoft.com/office/2007/relationships/media" Target="../media/media2.m4a"/></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7.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2.xml"/><Relationship Id="rId7" Type="http://schemas.openxmlformats.org/officeDocument/2006/relationships/image" Target="../media/image43.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2.png"/><Relationship Id="rId4" Type="http://schemas.openxmlformats.org/officeDocument/2006/relationships/image" Target="../media/image40.jpe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52.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6.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3.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7.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2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332657"/>
            <a:ext cx="7772400" cy="1584175"/>
          </a:xfrm>
        </p:spPr>
        <p:txBody>
          <a:bodyPr/>
          <a:lstStyle/>
          <a:p>
            <a:r>
              <a:rPr lang="sl-SI" dirty="0" smtClean="0">
                <a:solidFill>
                  <a:srgbClr val="FF0000"/>
                </a:solidFill>
              </a:rPr>
              <a:t>JOŽE PLEČNIK</a:t>
            </a:r>
            <a:br>
              <a:rPr lang="sl-SI" dirty="0" smtClean="0">
                <a:solidFill>
                  <a:srgbClr val="FF0000"/>
                </a:solidFill>
              </a:rPr>
            </a:br>
            <a:r>
              <a:rPr lang="sl-SI" dirty="0" smtClean="0">
                <a:solidFill>
                  <a:srgbClr val="00B050"/>
                </a:solidFill>
              </a:rPr>
              <a:t>SLOVENSKI ARHITEKT</a:t>
            </a:r>
            <a:endParaRPr lang="sl-SI" dirty="0">
              <a:solidFill>
                <a:srgbClr val="00B050"/>
              </a:solidFill>
            </a:endParaRPr>
          </a:p>
        </p:txBody>
      </p:sp>
      <p:sp>
        <p:nvSpPr>
          <p:cNvPr id="3" name="Podnaslov 2"/>
          <p:cNvSpPr>
            <a:spLocks noGrp="1"/>
          </p:cNvSpPr>
          <p:nvPr>
            <p:ph type="subTitle" idx="1"/>
          </p:nvPr>
        </p:nvSpPr>
        <p:spPr>
          <a:xfrm>
            <a:off x="4427984" y="1988839"/>
            <a:ext cx="4030216" cy="4484005"/>
          </a:xfrm>
        </p:spPr>
        <p:txBody>
          <a:bodyPr>
            <a:normAutofit/>
          </a:bodyPr>
          <a:lstStyle/>
          <a:p>
            <a:r>
              <a:rPr lang="sl-SI" sz="2400" b="1" dirty="0" smtClean="0">
                <a:solidFill>
                  <a:srgbClr val="0070C0"/>
                </a:solidFill>
              </a:rPr>
              <a:t>ROJEN 23. JANUARJA 1872 V LJUBLJANI</a:t>
            </a:r>
          </a:p>
          <a:p>
            <a:endParaRPr lang="sl-SI" sz="2400" b="1" dirty="0" smtClean="0">
              <a:solidFill>
                <a:srgbClr val="0070C0"/>
              </a:solidFill>
            </a:endParaRPr>
          </a:p>
          <a:p>
            <a:r>
              <a:rPr lang="sl-SI" sz="2400" b="1" dirty="0" smtClean="0">
                <a:solidFill>
                  <a:srgbClr val="0070C0"/>
                </a:solidFill>
              </a:rPr>
              <a:t>UMRL 7. JANUARJA 1957 V LJUBLJANI</a:t>
            </a:r>
          </a:p>
          <a:p>
            <a:endParaRPr lang="sl-SI" sz="2400" b="1" dirty="0" smtClean="0">
              <a:solidFill>
                <a:srgbClr val="0070C0"/>
              </a:solidFill>
            </a:endParaRPr>
          </a:p>
          <a:p>
            <a:r>
              <a:rPr lang="sl-SI" sz="2000" dirty="0" smtClean="0">
                <a:solidFill>
                  <a:srgbClr val="0070C0"/>
                </a:solidFill>
              </a:rPr>
              <a:t>Glasbena spremljava: NOCTURNO skladatelja Emila Adamiča. Igra učenec Mark, ki </a:t>
            </a:r>
            <a:r>
              <a:rPr lang="sl-SI" sz="2000" dirty="0">
                <a:solidFill>
                  <a:srgbClr val="0070C0"/>
                </a:solidFill>
              </a:rPr>
              <a:t>se je naučil </a:t>
            </a:r>
            <a:r>
              <a:rPr lang="sl-SI" sz="2000" dirty="0" smtClean="0">
                <a:solidFill>
                  <a:srgbClr val="0070C0"/>
                </a:solidFill>
              </a:rPr>
              <a:t>to skladbo v </a:t>
            </a:r>
            <a:r>
              <a:rPr lang="sl-SI" sz="2000" dirty="0">
                <a:solidFill>
                  <a:srgbClr val="0070C0"/>
                </a:solidFill>
              </a:rPr>
              <a:t>spomin na </a:t>
            </a:r>
            <a:r>
              <a:rPr lang="sl-SI" sz="2000" dirty="0" smtClean="0">
                <a:solidFill>
                  <a:srgbClr val="0070C0"/>
                </a:solidFill>
              </a:rPr>
              <a:t>svojega pokojnega </a:t>
            </a:r>
            <a:r>
              <a:rPr lang="sl-SI" sz="2000" dirty="0">
                <a:solidFill>
                  <a:srgbClr val="0070C0"/>
                </a:solidFill>
              </a:rPr>
              <a:t>strica Vojka.</a:t>
            </a:r>
            <a:endParaRPr lang="sl-SI" sz="2000" b="1" dirty="0">
              <a:solidFill>
                <a:srgbClr val="0070C0"/>
              </a:solidFill>
            </a:endParaRPr>
          </a:p>
        </p:txBody>
      </p:sp>
      <p:pic>
        <p:nvPicPr>
          <p:cNvPr id="4" name="Ograda vsebine 3" descr="http://www.ljubljanskigrad.si/assets/Uploads/_resampled/SetHeight650-PlecnikPortrait-1953-vir-MGML-Plenikova-zbirka.jp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99515" y="1946882"/>
            <a:ext cx="3321360" cy="4525963"/>
          </a:xfrm>
          <a:prstGeom prst="rect">
            <a:avLst/>
          </a:prstGeom>
          <a:noFill/>
          <a:ln>
            <a:noFill/>
          </a:ln>
        </p:spPr>
      </p:pic>
      <p:pic>
        <p:nvPicPr>
          <p:cNvPr id="5" name="NOCTURNO by Emil Adamič - MARK at pian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732240" y="476672"/>
            <a:ext cx="487363" cy="487363"/>
          </a:xfrm>
          <a:prstGeom prst="rect">
            <a:avLst/>
          </a:prstGeom>
        </p:spPr>
      </p:pic>
      <p:pic>
        <p:nvPicPr>
          <p:cNvPr id="6" name="Zvok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356514868"/>
      </p:ext>
    </p:extLst>
  </p:cSld>
  <p:clrMapOvr>
    <a:masterClrMapping/>
  </p:clrMapOvr>
  <mc:AlternateContent xmlns:mc="http://schemas.openxmlformats.org/markup-compatibility/2006">
    <mc:Choice xmlns:p14="http://schemas.microsoft.com/office/powerpoint/2010/main" Requires="p14">
      <p:transition spd="slow" p14:dur="5000" advTm="26920"/>
    </mc:Choice>
    <mc:Fallback>
      <p:transition spd="slow" advTm="2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23"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7"/>
            <a:ext cx="8229600" cy="2218259"/>
          </a:xfrm>
        </p:spPr>
        <p:txBody>
          <a:bodyPr>
            <a:noAutofit/>
          </a:bodyPr>
          <a:lstStyle/>
          <a:p>
            <a:r>
              <a:rPr lang="sl-SI" sz="2000" b="1" dirty="0" smtClean="0">
                <a:solidFill>
                  <a:srgbClr val="0070C0"/>
                </a:solidFill>
              </a:rPr>
              <a:t>NA DRŽAVNI OBRTNI ŠOLI V GRADCU SE JE JOŽE PLEČNIK IZUČIL ZA UMETNOSTNEGA MIZARJA IN NAČRTOVALCA POHIŠTVA. NAD ARHITEKTURO SE JE NAVDUŠIL, KO JE NA RAZSTAVI VIDEL NAČRTE  ARHITEKTA OTTA WAGNERJA ZA BERLINSKO KATEDRALO INKONČAL TUDI ŠTUDIJ ARHITEKTURE V GRADCU.</a:t>
            </a:r>
            <a:br>
              <a:rPr lang="sl-SI" sz="2000" b="1" dirty="0" smtClean="0">
                <a:solidFill>
                  <a:srgbClr val="0070C0"/>
                </a:solidFill>
              </a:rPr>
            </a:br>
            <a:r>
              <a:rPr lang="sl-SI" sz="1400" b="1" dirty="0" smtClean="0">
                <a:solidFill>
                  <a:srgbClr val="0070C0"/>
                </a:solidFill>
              </a:rPr>
              <a:t>(Stopnišče v NUK, arkade Prešernovega gledališča v Kranju, notranjost ustavnega sodišča v Ljubljani, Rožnovensko stopnišče v Kranju, Jože </a:t>
            </a:r>
            <a:r>
              <a:rPr lang="sl-SI" sz="1400" b="1" dirty="0">
                <a:solidFill>
                  <a:srgbClr val="0070C0"/>
                </a:solidFill>
              </a:rPr>
              <a:t>Plečnik </a:t>
            </a:r>
            <a:r>
              <a:rPr lang="sl-SI" sz="1400" b="1" dirty="0" smtClean="0">
                <a:solidFill>
                  <a:srgbClr val="0070C0"/>
                </a:solidFill>
              </a:rPr>
              <a:t>je oblikoval tudi liturgično posodje s sodobnimi, čistimi geometričnimi oblikami, </a:t>
            </a:r>
            <a:r>
              <a:rPr lang="sl-SI" sz="1400" b="1" dirty="0">
                <a:solidFill>
                  <a:srgbClr val="0070C0"/>
                </a:solidFill>
              </a:rPr>
              <a:t>okrašene s preprostim </a:t>
            </a:r>
            <a:r>
              <a:rPr lang="sl-SI" sz="1400" b="1" dirty="0" smtClean="0">
                <a:solidFill>
                  <a:srgbClr val="0070C0"/>
                </a:solidFill>
              </a:rPr>
              <a:t>grafičnim okrasjem </a:t>
            </a:r>
            <a:r>
              <a:rPr lang="sl-SI" sz="1400" b="1" dirty="0">
                <a:solidFill>
                  <a:srgbClr val="0070C0"/>
                </a:solidFill>
              </a:rPr>
              <a:t>ter dragocenim in manj dragocenim kamenjem</a:t>
            </a:r>
            <a:r>
              <a:rPr lang="sl-SI" sz="1400" b="1" dirty="0" smtClean="0">
                <a:solidFill>
                  <a:srgbClr val="0070C0"/>
                </a:solidFill>
              </a:rPr>
              <a:t>.)</a:t>
            </a:r>
            <a:endParaRPr lang="sl-SI" sz="1400" b="1" dirty="0">
              <a:solidFill>
                <a:srgbClr val="0070C0"/>
              </a:solidFill>
            </a:endParaRPr>
          </a:p>
        </p:txBody>
      </p:sp>
      <p:pic>
        <p:nvPicPr>
          <p:cNvPr id="5" name="Označba mesta vsebine 4" descr="http://www.arhivo.com/uploads/07012009plecniknuk2.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3528" y="2492896"/>
            <a:ext cx="3168352" cy="1800200"/>
          </a:xfrm>
          <a:prstGeom prst="rect">
            <a:avLst/>
          </a:prstGeom>
          <a:noFill/>
          <a:ln>
            <a:noFill/>
          </a:ln>
        </p:spPr>
      </p:pic>
      <p:pic>
        <p:nvPicPr>
          <p:cNvPr id="6" name="Picture 2" descr="Foto zgodbe: Kranj, staro mestno jed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4536771"/>
            <a:ext cx="3168352" cy="21925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lečnikova palača – Ustavno sodišče Republike Slovenij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0172" y="2492896"/>
            <a:ext cx="2700300" cy="180019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orenjski glas | Dela Prešernovih nagrajencev na Gorenjsk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0172" y="4909650"/>
            <a:ext cx="2700300" cy="179844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lečnik in sveto – vpogled v manj znani del arhitektovega sakralnega opusa  - RTVSLO.s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1880" y="2611979"/>
            <a:ext cx="2628292" cy="3631491"/>
          </a:xfrm>
          <a:prstGeom prst="rect">
            <a:avLst/>
          </a:prstGeom>
          <a:noFill/>
          <a:extLst>
            <a:ext uri="{909E8E84-426E-40DD-AFC4-6F175D3DCCD1}">
              <a14:hiddenFill xmlns:a14="http://schemas.microsoft.com/office/drawing/2010/main">
                <a:solidFill>
                  <a:srgbClr val="FFFFFF"/>
                </a:solidFill>
              </a14:hiddenFill>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02536989"/>
      </p:ext>
    </p:extLst>
  </p:cSld>
  <p:clrMapOvr>
    <a:masterClrMapping/>
  </p:clrMapOvr>
  <mc:AlternateContent xmlns:mc="http://schemas.openxmlformats.org/markup-compatibility/2006">
    <mc:Choice xmlns:p14="http://schemas.microsoft.com/office/powerpoint/2010/main" Requires="p14">
      <p:transition spd="slow" p14:dur="3000" advTm="33510"/>
    </mc:Choice>
    <mc:Fallback>
      <p:transition spd="slow" advTm="33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9999"/>
                                          </p:stCondLst>
                                        </p:cTn>
                                        <p:tgtEl>
                                          <p:spTgt spid="2"/>
                                        </p:tgtEl>
                                        <p:attrNameLst>
                                          <p:attrName>style.visibility</p:attrName>
                                        </p:attrNameLst>
                                      </p:cBhvr>
                                      <p:to>
                                        <p:strVal val="visible"/>
                                      </p:to>
                                    </p:set>
                                  </p:childTnLst>
                                </p:cTn>
                              </p:par>
                            </p:childTnLst>
                          </p:cTn>
                        </p:par>
                        <p:par>
                          <p:cTn id="10" fill="hold">
                            <p:stCondLst>
                              <p:cond delay="10000"/>
                            </p:stCondLst>
                            <p:childTnLst>
                              <p:par>
                                <p:cTn id="11" presetID="21"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3000"/>
                                        <p:tgtEl>
                                          <p:spTgt spid="5"/>
                                        </p:tgtEl>
                                      </p:cBhvr>
                                    </p:animEffect>
                                  </p:childTnLst>
                                </p:cTn>
                              </p:par>
                            </p:childTnLst>
                          </p:cTn>
                        </p:par>
                        <p:par>
                          <p:cTn id="14" fill="hold">
                            <p:stCondLst>
                              <p:cond delay="13000"/>
                            </p:stCondLst>
                            <p:childTnLst>
                              <p:par>
                                <p:cTn id="15" presetID="1" presetClass="entr" presetSubtype="0" fill="hold" nodeType="afterEffect">
                                  <p:stCondLst>
                                    <p:cond delay="0"/>
                                  </p:stCondLst>
                                  <p:childTnLst>
                                    <p:set>
                                      <p:cBhvr>
                                        <p:cTn id="16" dur="1" fill="hold">
                                          <p:stCondLst>
                                            <p:cond delay="2999"/>
                                          </p:stCondLst>
                                        </p:cTn>
                                        <p:tgtEl>
                                          <p:spTgt spid="6"/>
                                        </p:tgtEl>
                                        <p:attrNameLst>
                                          <p:attrName>style.visibility</p:attrName>
                                        </p:attrNameLst>
                                      </p:cBhvr>
                                      <p:to>
                                        <p:strVal val="visible"/>
                                      </p:to>
                                    </p:set>
                                  </p:childTnLst>
                                </p:cTn>
                              </p:par>
                            </p:childTnLst>
                          </p:cTn>
                        </p:par>
                        <p:par>
                          <p:cTn id="17" fill="hold">
                            <p:stCondLst>
                              <p:cond delay="16000"/>
                            </p:stCondLst>
                            <p:childTnLst>
                              <p:par>
                                <p:cTn id="18" presetID="1" presetClass="entr" presetSubtype="0" fill="hold" nodeType="afterEffect">
                                  <p:stCondLst>
                                    <p:cond delay="0"/>
                                  </p:stCondLst>
                                  <p:childTnLst>
                                    <p:set>
                                      <p:cBhvr>
                                        <p:cTn id="19" dur="1" fill="hold">
                                          <p:stCondLst>
                                            <p:cond delay="2999"/>
                                          </p:stCondLst>
                                        </p:cTn>
                                        <p:tgtEl>
                                          <p:spTgt spid="7170"/>
                                        </p:tgtEl>
                                        <p:attrNameLst>
                                          <p:attrName>style.visibility</p:attrName>
                                        </p:attrNameLst>
                                      </p:cBhvr>
                                      <p:to>
                                        <p:strVal val="visible"/>
                                      </p:to>
                                    </p:set>
                                  </p:childTnLst>
                                </p:cTn>
                              </p:par>
                            </p:childTnLst>
                          </p:cTn>
                        </p:par>
                        <p:par>
                          <p:cTn id="20" fill="hold">
                            <p:stCondLst>
                              <p:cond delay="19000"/>
                            </p:stCondLst>
                            <p:childTnLst>
                              <p:par>
                                <p:cTn id="21" presetID="1" presetClass="entr" presetSubtype="0" fill="hold" nodeType="afterEffect">
                                  <p:stCondLst>
                                    <p:cond delay="0"/>
                                  </p:stCondLst>
                                  <p:childTnLst>
                                    <p:set>
                                      <p:cBhvr>
                                        <p:cTn id="22" dur="1" fill="hold">
                                          <p:stCondLst>
                                            <p:cond delay="2999"/>
                                          </p:stCondLst>
                                        </p:cTn>
                                        <p:tgtEl>
                                          <p:spTgt spid="7172"/>
                                        </p:tgtEl>
                                        <p:attrNameLst>
                                          <p:attrName>style.visibility</p:attrName>
                                        </p:attrNameLst>
                                      </p:cBhvr>
                                      <p:to>
                                        <p:strVal val="visible"/>
                                      </p:to>
                                    </p:set>
                                  </p:childTnLst>
                                </p:cTn>
                              </p:par>
                            </p:childTnLst>
                          </p:cTn>
                        </p:par>
                        <p:par>
                          <p:cTn id="23" fill="hold">
                            <p:stCondLst>
                              <p:cond delay="22000"/>
                            </p:stCondLst>
                            <p:childTnLst>
                              <p:par>
                                <p:cTn id="24" presetID="1" presetClass="entr" presetSubtype="0" fill="hold" nodeType="afterEffect">
                                  <p:stCondLst>
                                    <p:cond delay="0"/>
                                  </p:stCondLst>
                                  <p:childTnLst>
                                    <p:set>
                                      <p:cBhvr>
                                        <p:cTn id="25" dur="1" fill="hold">
                                          <p:stCondLst>
                                            <p:cond delay="2999"/>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2000" b="1" dirty="0" smtClean="0">
                <a:solidFill>
                  <a:srgbClr val="0070C0"/>
                </a:solidFill>
              </a:rPr>
              <a:t>LETA 1901 JE ODPRL SAMOSTOJEN ARHITEKTURNI ATELJE. OD LETA 1911 JE BIL PROFESOR NA UMETNIŠKO-OBRTNI ŠOLI V PRAGI, OD 1921 PA NA TEHNIČNI FAKULTETI V LJUBLJANI. OD LETA 1938 JE BIL ČLAN SLOVENSKE AKADEMIJE ZNANOSTI IN UMETNOSTI.</a:t>
            </a:r>
            <a:endParaRPr lang="sl-SI" sz="2000" b="1" dirty="0">
              <a:solidFill>
                <a:srgbClr val="0070C0"/>
              </a:solidFill>
            </a:endParaRPr>
          </a:p>
        </p:txBody>
      </p:sp>
      <p:sp>
        <p:nvSpPr>
          <p:cNvPr id="3" name="Označba mesta vsebine 2"/>
          <p:cNvSpPr>
            <a:spLocks noGrp="1"/>
          </p:cNvSpPr>
          <p:nvPr>
            <p:ph idx="1"/>
          </p:nvPr>
        </p:nvSpPr>
        <p:spPr>
          <a:xfrm>
            <a:off x="539552" y="5517232"/>
            <a:ext cx="8147248" cy="1080119"/>
          </a:xfrm>
        </p:spPr>
        <p:txBody>
          <a:bodyPr>
            <a:normAutofit fontScale="55000" lnSpcReduction="20000"/>
          </a:bodyPr>
          <a:lstStyle/>
          <a:p>
            <a:pPr marL="0" indent="0" algn="ctr">
              <a:buNone/>
            </a:pPr>
            <a:r>
              <a:rPr lang="sl-SI" b="1" dirty="0" smtClean="0">
                <a:solidFill>
                  <a:srgbClr val="0070C0"/>
                </a:solidFill>
              </a:rPr>
              <a:t>Jože Plečnik, </a:t>
            </a:r>
            <a:r>
              <a:rPr lang="sl-SI" b="1" dirty="0">
                <a:solidFill>
                  <a:srgbClr val="0070C0"/>
                </a:solidFill>
              </a:rPr>
              <a:t>je pustil pomemben pečat tudi v Prekmurju</a:t>
            </a:r>
            <a:r>
              <a:rPr lang="sl-SI" b="1" dirty="0" smtClean="0">
                <a:solidFill>
                  <a:srgbClr val="0070C0"/>
                </a:solidFill>
              </a:rPr>
              <a:t>.</a:t>
            </a:r>
            <a:r>
              <a:rPr lang="sl-SI" b="1" dirty="0">
                <a:solidFill>
                  <a:srgbClr val="0070C0"/>
                </a:solidFill>
              </a:rPr>
              <a:t> </a:t>
            </a:r>
          </a:p>
          <a:p>
            <a:pPr marL="0" indent="0" algn="ctr">
              <a:buNone/>
            </a:pPr>
            <a:r>
              <a:rPr lang="sl-SI" b="1" dirty="0">
                <a:solidFill>
                  <a:srgbClr val="0070C0"/>
                </a:solidFill>
              </a:rPr>
              <a:t>Plečnik je v Prekmurje zahajal vse od prvega obiska v Bogojini okrog leta 1925 pa vse do konca življenja. Njegovi največji deli sta cerkev Gospodovega </a:t>
            </a:r>
            <a:r>
              <a:rPr lang="sl-SI" b="1" dirty="0" smtClean="0">
                <a:solidFill>
                  <a:srgbClr val="0070C0"/>
                </a:solidFill>
              </a:rPr>
              <a:t>vnebohoda </a:t>
            </a:r>
            <a:r>
              <a:rPr lang="sl-SI" b="1" dirty="0">
                <a:solidFill>
                  <a:srgbClr val="0070C0"/>
                </a:solidFill>
              </a:rPr>
              <a:t>v Bogojini in prenova župnijske cerkve Marije </a:t>
            </a:r>
            <a:r>
              <a:rPr lang="sl-SI" b="1" dirty="0" smtClean="0">
                <a:solidFill>
                  <a:srgbClr val="0070C0"/>
                </a:solidFill>
              </a:rPr>
              <a:t>Vnebovzetje </a:t>
            </a:r>
            <a:r>
              <a:rPr lang="sl-SI" b="1" dirty="0">
                <a:solidFill>
                  <a:srgbClr val="0070C0"/>
                </a:solidFill>
              </a:rPr>
              <a:t>v Gradu na </a:t>
            </a:r>
            <a:r>
              <a:rPr lang="sl-SI" b="1" dirty="0" smtClean="0">
                <a:solidFill>
                  <a:srgbClr val="0070C0"/>
                </a:solidFill>
              </a:rPr>
              <a:t>Goričkem.</a:t>
            </a:r>
            <a:endParaRPr lang="sl-SI" sz="2000" b="1" dirty="0">
              <a:solidFill>
                <a:srgbClr val="0070C0"/>
              </a:solidFill>
            </a:endParaRPr>
          </a:p>
        </p:txBody>
      </p:sp>
      <p:pic>
        <p:nvPicPr>
          <p:cNvPr id="8194" name="Picture 2" descr="https://www.karavaning-portal.si/siteasp/app/getThumb/getThumb.asp?image=/files/potepanja/domaci_logi/Plecnik-v-Prekmurju/21.jpg&amp;width=685&amp;height=400&amp;fit=1&amp;watermark=&amp;wmdissolve=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589" y="3623991"/>
            <a:ext cx="3146211" cy="183720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erkev Marijinega vnebovzetja pri Gradu - Krajinski park Goričk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0589" y="1435585"/>
            <a:ext cx="3146211" cy="209223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erkev Gospodovega vnebohoda, Bogojina – e-Documenta Pannoni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94" y="1898233"/>
            <a:ext cx="4893523" cy="3259164"/>
          </a:xfrm>
          <a:prstGeom prst="rect">
            <a:avLst/>
          </a:prstGeom>
          <a:noFill/>
          <a:extLst>
            <a:ext uri="{909E8E84-426E-40DD-AFC4-6F175D3DCCD1}">
              <a14:hiddenFill xmlns:a14="http://schemas.microsoft.com/office/drawing/2010/main">
                <a:solidFill>
                  <a:srgbClr val="FFFFFF"/>
                </a:solidFill>
              </a14:hiddenFill>
            </a:ext>
          </a:extLst>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5760062"/>
      </p:ext>
    </p:extLst>
  </p:cSld>
  <p:clrMapOvr>
    <a:masterClrMapping/>
  </p:clrMapOvr>
  <mc:AlternateContent xmlns:mc="http://schemas.openxmlformats.org/markup-compatibility/2006">
    <mc:Choice xmlns:p14="http://schemas.microsoft.com/office/powerpoint/2010/main" Requires="p14">
      <p:transition spd="slow" p14:dur="2000" advTm="26560"/>
    </mc:Choice>
    <mc:Fallback>
      <p:transition spd="slow" advTm="26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5999"/>
                                          </p:stCondLst>
                                        </p:cTn>
                                        <p:tgtEl>
                                          <p:spTgt spid="2"/>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0"/>
                                  </p:stCondLst>
                                  <p:childTnLst>
                                    <p:set>
                                      <p:cBhvr>
                                        <p:cTn id="12" dur="1" fill="hold">
                                          <p:stCondLst>
                                            <p:cond delay="2999"/>
                                          </p:stCondLst>
                                        </p:cTn>
                                        <p:tgtEl>
                                          <p:spTgt spid="8198"/>
                                        </p:tgtEl>
                                        <p:attrNameLst>
                                          <p:attrName>style.visibility</p:attrName>
                                        </p:attrNameLst>
                                      </p:cBhvr>
                                      <p:to>
                                        <p:strVal val="visible"/>
                                      </p:to>
                                    </p:set>
                                  </p:childTnLst>
                                </p:cTn>
                              </p:par>
                            </p:childTnLst>
                          </p:cTn>
                        </p:par>
                        <p:par>
                          <p:cTn id="13" fill="hold">
                            <p:stCondLst>
                              <p:cond delay="9000"/>
                            </p:stCondLst>
                            <p:childTnLst>
                              <p:par>
                                <p:cTn id="14" presetID="1" presetClass="entr" presetSubtype="0" fill="hold" nodeType="afterEffect">
                                  <p:stCondLst>
                                    <p:cond delay="0"/>
                                  </p:stCondLst>
                                  <p:childTnLst>
                                    <p:set>
                                      <p:cBhvr>
                                        <p:cTn id="15" dur="1" fill="hold">
                                          <p:stCondLst>
                                            <p:cond delay="2999"/>
                                          </p:stCondLst>
                                        </p:cTn>
                                        <p:tgtEl>
                                          <p:spTgt spid="8194"/>
                                        </p:tgtEl>
                                        <p:attrNameLst>
                                          <p:attrName>style.visibility</p:attrName>
                                        </p:attrNameLst>
                                      </p:cBhvr>
                                      <p:to>
                                        <p:strVal val="visible"/>
                                      </p:to>
                                    </p:set>
                                  </p:childTnLst>
                                </p:cTn>
                              </p:par>
                            </p:childTnLst>
                          </p:cTn>
                        </p:par>
                        <p:par>
                          <p:cTn id="16" fill="hold">
                            <p:stCondLst>
                              <p:cond delay="12000"/>
                            </p:stCondLst>
                            <p:childTnLst>
                              <p:par>
                                <p:cTn id="17" presetID="1" presetClass="entr" presetSubtype="0" fill="hold" nodeType="afterEffect">
                                  <p:stCondLst>
                                    <p:cond delay="0"/>
                                  </p:stCondLst>
                                  <p:childTnLst>
                                    <p:set>
                                      <p:cBhvr>
                                        <p:cTn id="18" dur="1" fill="hold">
                                          <p:stCondLst>
                                            <p:cond delay="2999"/>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2000" b="1" dirty="0" smtClean="0">
                <a:solidFill>
                  <a:srgbClr val="0070C0"/>
                </a:solidFill>
              </a:rPr>
              <a:t>PLEČNIK JE CELOVITO IN IZVIRNO REŠEVAL URBANISTIČNE PROBLEME TER NAČRTOVAL JAVNE IN ZASEBNE STAVBE NA DUNAJU, V PRAGI, V LJUBLJANI IN DRUGOD. ZARADI PREMIŠLJENEGA POSEGA V URBANO OKOLJE LJUBLJANE JE  MESTO SPREMENIL V SLOVENSKO PRESTOLNICO.</a:t>
            </a:r>
            <a:br>
              <a:rPr lang="sl-SI" sz="2000" b="1" dirty="0" smtClean="0">
                <a:solidFill>
                  <a:srgbClr val="0070C0"/>
                </a:solidFill>
              </a:rPr>
            </a:br>
            <a:r>
              <a:rPr lang="sl-SI" sz="1400" dirty="0" smtClean="0">
                <a:solidFill>
                  <a:srgbClr val="0070C0"/>
                </a:solidFill>
              </a:rPr>
              <a:t>( Plečnikove jaslice, kelih, NUK in tromostovje s tržnico)</a:t>
            </a:r>
            <a:endParaRPr lang="sl-SI" sz="2000" b="1" dirty="0">
              <a:solidFill>
                <a:srgbClr val="0070C0"/>
              </a:solidFill>
            </a:endParaRPr>
          </a:p>
        </p:txBody>
      </p:sp>
      <p:sp>
        <p:nvSpPr>
          <p:cNvPr id="3" name="Označba mesta vsebine 2"/>
          <p:cNvSpPr>
            <a:spLocks noGrp="1"/>
          </p:cNvSpPr>
          <p:nvPr>
            <p:ph idx="1"/>
          </p:nvPr>
        </p:nvSpPr>
        <p:spPr>
          <a:xfrm>
            <a:off x="4716016" y="4725144"/>
            <a:ext cx="3970784" cy="2016224"/>
          </a:xfrm>
        </p:spPr>
        <p:txBody>
          <a:bodyPr>
            <a:normAutofit/>
          </a:bodyPr>
          <a:lstStyle/>
          <a:p>
            <a:pPr marL="0" indent="0">
              <a:buNone/>
            </a:pPr>
            <a:r>
              <a:rPr lang="sl-SI" sz="2000" b="1" dirty="0">
                <a:solidFill>
                  <a:srgbClr val="0070C0"/>
                </a:solidFill>
              </a:rPr>
              <a:t>PRI DELU JE IZHAJAL IZ GLOBOKEGA POZNAVANJA RAZLIČNIH EVROPSKIH PA TUDI NEEVROPSKIH KULTURNIH IN STAVBNIH TRADICIJ. POLEG ZGRADB JE OBLIKOVAL TUDI RAZLIČNE IZDELKE UMETNE OBRTI.</a:t>
            </a:r>
          </a:p>
        </p:txBody>
      </p:sp>
      <p:pic>
        <p:nvPicPr>
          <p:cNvPr id="9218" name="Picture 2" descr="Učno gradivo Jože Plečnik • MGM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700808"/>
            <a:ext cx="4110774" cy="273630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lečnikova Ljubljana » Visit Ljubljan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591" y="4293096"/>
            <a:ext cx="4272409" cy="240323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Odstiranja, december 2019 - Narodna galerij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544" y="1701233"/>
            <a:ext cx="2312239" cy="231223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Plečnik in sveto – National Geographic Slovenij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1799" y="1697261"/>
            <a:ext cx="1800201" cy="2398715"/>
          </a:xfrm>
          <a:prstGeom prst="rect">
            <a:avLst/>
          </a:prstGeom>
          <a:noFill/>
          <a:extLst>
            <a:ext uri="{909E8E84-426E-40DD-AFC4-6F175D3DCCD1}">
              <a14:hiddenFill xmlns:a14="http://schemas.microsoft.com/office/drawing/2010/main">
                <a:solidFill>
                  <a:srgbClr val="FFFFFF"/>
                </a:solidFill>
              </a14:hiddenFill>
            </a:ext>
          </a:extLst>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43107744"/>
      </p:ext>
    </p:extLst>
  </p:cSld>
  <p:clrMapOvr>
    <a:masterClrMapping/>
  </p:clrMapOvr>
  <mc:AlternateContent xmlns:mc="http://schemas.openxmlformats.org/markup-compatibility/2006">
    <mc:Choice xmlns:p14="http://schemas.microsoft.com/office/powerpoint/2010/main" Requires="p14">
      <p:transition spd="slow" p14:dur="2000" advTm="24719"/>
    </mc:Choice>
    <mc:Fallback>
      <p:transition spd="slow" advTm="24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4999"/>
                                          </p:stCondLst>
                                        </p:cTn>
                                        <p:tgtEl>
                                          <p:spTgt spid="2"/>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0"/>
                                  </p:stCondLst>
                                  <p:childTnLst>
                                    <p:set>
                                      <p:cBhvr>
                                        <p:cTn id="12" dur="1" fill="hold">
                                          <p:stCondLst>
                                            <p:cond delay="2999"/>
                                          </p:stCondLst>
                                        </p:cTn>
                                        <p:tgtEl>
                                          <p:spTgt spid="9222"/>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nodeType="afterEffect">
                                  <p:stCondLst>
                                    <p:cond delay="0"/>
                                  </p:stCondLst>
                                  <p:childTnLst>
                                    <p:set>
                                      <p:cBhvr>
                                        <p:cTn id="15" dur="1" fill="hold">
                                          <p:stCondLst>
                                            <p:cond delay="2999"/>
                                          </p:stCondLst>
                                        </p:cTn>
                                        <p:tgtEl>
                                          <p:spTgt spid="9224"/>
                                        </p:tgtEl>
                                        <p:attrNameLst>
                                          <p:attrName>style.visibility</p:attrName>
                                        </p:attrNameLst>
                                      </p:cBhvr>
                                      <p:to>
                                        <p:strVal val="visible"/>
                                      </p:to>
                                    </p:set>
                                  </p:childTnLst>
                                </p:cTn>
                              </p:par>
                            </p:childTnLst>
                          </p:cTn>
                        </p:par>
                        <p:par>
                          <p:cTn id="16" fill="hold">
                            <p:stCondLst>
                              <p:cond delay="11000"/>
                            </p:stCondLst>
                            <p:childTnLst>
                              <p:par>
                                <p:cTn id="17" presetID="1" presetClass="entr" presetSubtype="0" fill="hold" nodeType="afterEffect">
                                  <p:stCondLst>
                                    <p:cond delay="0"/>
                                  </p:stCondLst>
                                  <p:childTnLst>
                                    <p:set>
                                      <p:cBhvr>
                                        <p:cTn id="18" dur="1" fill="hold">
                                          <p:stCondLst>
                                            <p:cond delay="2999"/>
                                          </p:stCondLst>
                                        </p:cTn>
                                        <p:tgtEl>
                                          <p:spTgt spid="9218"/>
                                        </p:tgtEl>
                                        <p:attrNameLst>
                                          <p:attrName>style.visibility</p:attrName>
                                        </p:attrNameLst>
                                      </p:cBhvr>
                                      <p:to>
                                        <p:strVal val="visible"/>
                                      </p:to>
                                    </p:set>
                                  </p:childTnLst>
                                </p:cTn>
                              </p:par>
                            </p:childTnLst>
                          </p:cTn>
                        </p:par>
                        <p:par>
                          <p:cTn id="19" fill="hold">
                            <p:stCondLst>
                              <p:cond delay="14000"/>
                            </p:stCondLst>
                            <p:childTnLst>
                              <p:par>
                                <p:cTn id="20" presetID="1" presetClass="entr" presetSubtype="0" fill="hold" nodeType="afterEffect">
                                  <p:stCondLst>
                                    <p:cond delay="0"/>
                                  </p:stCondLst>
                                  <p:childTnLst>
                                    <p:set>
                                      <p:cBhvr>
                                        <p:cTn id="21" dur="1" fill="hold">
                                          <p:stCondLst>
                                            <p:cond delay="2999"/>
                                          </p:stCondLst>
                                        </p:cTn>
                                        <p:tgtEl>
                                          <p:spTgt spid="9220"/>
                                        </p:tgtEl>
                                        <p:attrNameLst>
                                          <p:attrName>style.visibility</p:attrName>
                                        </p:attrNameLst>
                                      </p:cBhvr>
                                      <p:to>
                                        <p:strVal val="visible"/>
                                      </p:to>
                                    </p:set>
                                  </p:childTnLst>
                                </p:cTn>
                              </p:par>
                            </p:childTnLst>
                          </p:cTn>
                        </p:par>
                        <p:par>
                          <p:cTn id="22" fill="hold">
                            <p:stCondLst>
                              <p:cond delay="17000"/>
                            </p:stCondLst>
                            <p:childTnLst>
                              <p:par>
                                <p:cTn id="23" presetID="1" presetClass="entr" presetSubtype="0" fill="hold" grpId="0" nodeType="afterEffect">
                                  <p:stCondLst>
                                    <p:cond delay="0"/>
                                  </p:stCondLst>
                                  <p:childTnLst>
                                    <p:set>
                                      <p:cBhvr>
                                        <p:cTn id="24" dur="1" fill="hold">
                                          <p:stCondLst>
                                            <p:cond delay="59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642194"/>
          </a:xfrm>
        </p:spPr>
        <p:txBody>
          <a:bodyPr>
            <a:noAutofit/>
          </a:bodyPr>
          <a:lstStyle/>
          <a:p>
            <a:r>
              <a:rPr lang="sl-SI" sz="2000" b="1" dirty="0" smtClean="0">
                <a:solidFill>
                  <a:srgbClr val="0070C0"/>
                </a:solidFill>
              </a:rPr>
              <a:t>PLEČNIK JE RAD UPORABLJAL RAZNOVRSTNE MATERIALE. MARSIKATERO DELO JE OSTALO NEDOKONČANO ALI PA SO NJEGOVI NAČRTI OSTALI NEURESNIČENI.</a:t>
            </a:r>
            <a:br>
              <a:rPr lang="sl-SI" sz="2000" b="1" dirty="0" smtClean="0">
                <a:solidFill>
                  <a:srgbClr val="0070C0"/>
                </a:solidFill>
              </a:rPr>
            </a:br>
            <a:r>
              <a:rPr lang="sl-SI" sz="2000" b="1" dirty="0" smtClean="0">
                <a:solidFill>
                  <a:srgbClr val="0070C0"/>
                </a:solidFill>
              </a:rPr>
              <a:t>MAKETA PLEČNIKOVEGA NEURESNIČENEGA SLOVENSKEGA PARLAMENTA – KATEDRALE SVOBODE, KI JE NASTALA LETA 1947. </a:t>
            </a:r>
            <a:r>
              <a:rPr lang="sl-SI" sz="2000" b="1" dirty="0"/>
              <a:t> </a:t>
            </a:r>
          </a:p>
        </p:txBody>
      </p:sp>
      <p:pic>
        <p:nvPicPr>
          <p:cNvPr id="6" name="Ograda vsebine 5" descr="http://www.ednevnik.si/uploads/a/andrejm/105848.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39552" y="1916832"/>
            <a:ext cx="4536503" cy="4608512"/>
          </a:xfrm>
          <a:prstGeom prst="rect">
            <a:avLst/>
          </a:prstGeom>
          <a:noFill/>
          <a:ln>
            <a:noFill/>
          </a:ln>
        </p:spPr>
      </p:pic>
      <p:pic>
        <p:nvPicPr>
          <p:cNvPr id="10242" name="Picture 2" descr="Jože Plečnik in Ljubljanski grad – marijanzlob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2768" y="1916832"/>
            <a:ext cx="3456384" cy="4608512"/>
          </a:xfrm>
          <a:prstGeom prst="rect">
            <a:avLst/>
          </a:prstGeom>
          <a:noFill/>
          <a:extLst>
            <a:ext uri="{909E8E84-426E-40DD-AFC4-6F175D3DCCD1}">
              <a14:hiddenFill xmlns:a14="http://schemas.microsoft.com/office/drawing/2010/main">
                <a:solidFill>
                  <a:srgbClr val="FFFFFF"/>
                </a:solidFill>
              </a14:hiddenFill>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29918417"/>
      </p:ext>
    </p:extLst>
  </p:cSld>
  <p:clrMapOvr>
    <a:masterClrMapping/>
  </p:clrMapOvr>
  <mc:AlternateContent xmlns:mc="http://schemas.openxmlformats.org/markup-compatibility/2006">
    <mc:Choice xmlns:p14="http://schemas.microsoft.com/office/powerpoint/2010/main" Requires="p14">
      <p:transition spd="slow" p14:dur="2000" advTm="20791"/>
    </mc:Choice>
    <mc:Fallback>
      <p:transition spd="slow" advTm="2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4999"/>
                                          </p:stCondLst>
                                        </p:cTn>
                                        <p:tgtEl>
                                          <p:spTgt spid="2"/>
                                        </p:tgtEl>
                                        <p:attrNameLst>
                                          <p:attrName>style.visibility</p:attrName>
                                        </p:attrNameLst>
                                      </p:cBhvr>
                                      <p:to>
                                        <p:strVal val="visible"/>
                                      </p:to>
                                    </p:set>
                                  </p:childTnLst>
                                </p:cTn>
                              </p:par>
                            </p:childTnLst>
                          </p:cTn>
                        </p:par>
                        <p:par>
                          <p:cTn id="10" fill="hold">
                            <p:stCondLst>
                              <p:cond delay="5000"/>
                            </p:stCondLst>
                            <p:childTnLst>
                              <p:par>
                                <p:cTn id="11" presetID="6"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4000"/>
                                        <p:tgtEl>
                                          <p:spTgt spid="6"/>
                                        </p:tgtEl>
                                      </p:cBhvr>
                                    </p:animEffect>
                                  </p:childTnLst>
                                </p:cTn>
                              </p:par>
                            </p:childTnLst>
                          </p:cTn>
                        </p:par>
                        <p:par>
                          <p:cTn id="14" fill="hold">
                            <p:stCondLst>
                              <p:cond delay="9000"/>
                            </p:stCondLst>
                            <p:childTnLst>
                              <p:par>
                                <p:cTn id="15" presetID="1" presetClass="entr" presetSubtype="0" fill="hold" nodeType="afterEffect">
                                  <p:stCondLst>
                                    <p:cond delay="0"/>
                                  </p:stCondLst>
                                  <p:childTnLst>
                                    <p:set>
                                      <p:cBhvr>
                                        <p:cTn id="16" dur="1" fill="hold">
                                          <p:stCondLst>
                                            <p:cond delay="2999"/>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z="2200" b="1" dirty="0" smtClean="0">
                <a:solidFill>
                  <a:srgbClr val="0070C0"/>
                </a:solidFill>
              </a:rPr>
              <a:t>PLEČNIK JE ZELO ZNAN SLOVENSKI SECESIJSKI ARHITEKT, ZATO SO PO NJEM IMENOVALI NAJVEČJA SLOVENSKA PRIZNANJA NA PODROČJU ARHITEKTURE. PLEČNIK SE JE UKVARJAL TUDI Z NOTRANJO OPREMO S POUDARKOM NA OBLIKOVANJU STOLOV IZ MASIVNEGA LESA.</a:t>
            </a:r>
            <a:r>
              <a:rPr lang="sl-SI" dirty="0"/>
              <a:t/>
            </a:r>
            <a:br>
              <a:rPr lang="sl-SI" dirty="0"/>
            </a:br>
            <a:endParaRPr lang="sl-SI" sz="2000" dirty="0"/>
          </a:p>
        </p:txBody>
      </p:sp>
      <p:pic>
        <p:nvPicPr>
          <p:cNvPr id="4" name="Ograda vsebine 3" descr="http://t1.gstatic.com/images?q=tbn:ANd9GcSo04Y8jgQppJnUAodQxXreLLth5SDmx-vgnS-udFueHeNysmuS&amp;t=1"/>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3404" y="3998148"/>
            <a:ext cx="1788315" cy="2599204"/>
          </a:xfrm>
          <a:prstGeom prst="rect">
            <a:avLst/>
          </a:prstGeom>
          <a:noFill/>
          <a:ln>
            <a:noFill/>
          </a:ln>
        </p:spPr>
      </p:pic>
      <p:pic>
        <p:nvPicPr>
          <p:cNvPr id="11266" name="Picture 2" descr="Foto zgodbe: Plečnikova notranja oprem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736" y="3998149"/>
            <a:ext cx="1951136" cy="259920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oto zgodbe: Plečnikova notranja oprem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48" y="1414655"/>
            <a:ext cx="3264297" cy="245039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Jože Plečnik: Stol za Vzajemno... - Carniola Antiqua | Faceb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7376" y="1414655"/>
            <a:ext cx="1835434" cy="245039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Foto zgodbe: Plečnikova notranja oprem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1441" y="1414655"/>
            <a:ext cx="3264297" cy="245039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Plečnik stol - Plecnik Chai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0889" y="4221088"/>
            <a:ext cx="4824536" cy="2137119"/>
          </a:xfrm>
          <a:prstGeom prst="rect">
            <a:avLst/>
          </a:prstGeom>
          <a:noFill/>
          <a:extLst>
            <a:ext uri="{909E8E84-426E-40DD-AFC4-6F175D3DCCD1}">
              <a14:hiddenFill xmlns:a14="http://schemas.microsoft.com/office/drawing/2010/main">
                <a:solidFill>
                  <a:srgbClr val="FFFFFF"/>
                </a:solidFill>
              </a14:hiddenFill>
            </a:ext>
          </a:extLst>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76834653"/>
      </p:ext>
    </p:extLst>
  </p:cSld>
  <p:clrMapOvr>
    <a:masterClrMapping/>
  </p:clrMapOvr>
  <mc:AlternateContent xmlns:mc="http://schemas.openxmlformats.org/markup-compatibility/2006">
    <mc:Choice xmlns:p14="http://schemas.microsoft.com/office/powerpoint/2010/main" Requires="p14">
      <p:transition spd="slow" p14:dur="2000" advTm="16854"/>
    </mc:Choice>
    <mc:Fallback>
      <p:transition spd="slow" advTm="16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19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284584"/>
          </a:xfrm>
        </p:spPr>
        <p:txBody>
          <a:bodyPr>
            <a:noAutofit/>
          </a:bodyPr>
          <a:lstStyle/>
          <a:p>
            <a:r>
              <a:rPr lang="sl-SI" sz="2000" b="1" dirty="0">
                <a:solidFill>
                  <a:srgbClr val="0070C0"/>
                </a:solidFill>
              </a:rPr>
              <a:t>NA KOVANCU ZA 0,10 EUR JE UPODOBLJENA PLEČNIKOVA KATEDRALA SVOBODE (SLOVENSKI PARLAMENT), KI ŽAL NI BILA NIKOLI </a:t>
            </a:r>
            <a:r>
              <a:rPr lang="sl-SI" sz="2000" b="1" dirty="0" smtClean="0">
                <a:solidFill>
                  <a:srgbClr val="0070C0"/>
                </a:solidFill>
              </a:rPr>
              <a:t>ZGRAJENA IN NA NEKDANJEM BANKOVCU ZA 500 TOLARJEV STA UPODOBLJENA LIK JOŽETA PLEČNIKA IN PROČELJE NARODNE IN UNIVERZITETNE KNJIŽNICE V LJUBLJANI.</a:t>
            </a:r>
            <a:endParaRPr lang="sl-SI" sz="2000" b="1" dirty="0">
              <a:solidFill>
                <a:srgbClr val="0070C0"/>
              </a:solidFill>
            </a:endParaRPr>
          </a:p>
        </p:txBody>
      </p:sp>
      <p:sp>
        <p:nvSpPr>
          <p:cNvPr id="3" name="Ograda besedila 2"/>
          <p:cNvSpPr>
            <a:spLocks noGrp="1"/>
          </p:cNvSpPr>
          <p:nvPr>
            <p:ph type="body" idx="1"/>
          </p:nvPr>
        </p:nvSpPr>
        <p:spPr>
          <a:xfrm>
            <a:off x="457200" y="3573016"/>
            <a:ext cx="4040188" cy="432047"/>
          </a:xfrm>
        </p:spPr>
        <p:txBody>
          <a:bodyPr>
            <a:normAutofit lnSpcReduction="10000"/>
          </a:bodyPr>
          <a:lstStyle/>
          <a:p>
            <a:pPr algn="ctr"/>
            <a:r>
              <a:rPr lang="sl-SI" dirty="0" smtClean="0"/>
              <a:t>JOŽE</a:t>
            </a:r>
            <a:endParaRPr lang="sl-SI" dirty="0"/>
          </a:p>
        </p:txBody>
      </p:sp>
      <p:sp>
        <p:nvSpPr>
          <p:cNvPr id="5" name="Ograda besedila 4"/>
          <p:cNvSpPr>
            <a:spLocks noGrp="1"/>
          </p:cNvSpPr>
          <p:nvPr>
            <p:ph type="body" sz="quarter" idx="3"/>
          </p:nvPr>
        </p:nvSpPr>
        <p:spPr>
          <a:xfrm>
            <a:off x="4645025" y="3428999"/>
            <a:ext cx="4041775" cy="576063"/>
          </a:xfrm>
        </p:spPr>
        <p:txBody>
          <a:bodyPr/>
          <a:lstStyle/>
          <a:p>
            <a:pPr algn="ctr"/>
            <a:r>
              <a:rPr lang="sl-SI" dirty="0" smtClean="0"/>
              <a:t>PLEČNIK</a:t>
            </a:r>
            <a:endParaRPr lang="sl-SI" dirty="0"/>
          </a:p>
        </p:txBody>
      </p:sp>
      <p:pic>
        <p:nvPicPr>
          <p:cNvPr id="7" name="Ograda vsebine 6" descr="http://grison.blog.siol.net/files/2007/02/500-sit-z.jpg"/>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33078" y="4077072"/>
            <a:ext cx="3888432" cy="2232247"/>
          </a:xfrm>
          <a:prstGeom prst="rect">
            <a:avLst/>
          </a:prstGeom>
          <a:noFill/>
          <a:ln>
            <a:noFill/>
          </a:ln>
        </p:spPr>
      </p:pic>
      <p:pic>
        <p:nvPicPr>
          <p:cNvPr id="8" name="Ograda vsebine 7" descr="500-sit-s.jpg"/>
          <p:cNvPicPr>
            <a:picLocks noGrp="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4778826" y="4077071"/>
            <a:ext cx="3888432" cy="2232248"/>
          </a:xfrm>
          <a:prstGeom prst="rect">
            <a:avLst/>
          </a:prstGeom>
          <a:noFill/>
          <a:ln>
            <a:noFill/>
          </a:ln>
        </p:spPr>
      </p:pic>
      <p:pic>
        <p:nvPicPr>
          <p:cNvPr id="9" name="Ograda vsebine 3" descr="http://imagenes.esloveniacorazon.si/uploads/2009/07/moneda-de-10-centavos-de-euro-eslovenia-catedral-de-la-libertad-joze-plecnik.jpg"/>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026" y="1631231"/>
            <a:ext cx="1920742" cy="1869776"/>
          </a:xfrm>
          <a:prstGeom prst="rect">
            <a:avLst/>
          </a:prstGeom>
          <a:noFill/>
          <a:ln>
            <a:noFill/>
          </a:ln>
        </p:spPr>
      </p:pic>
      <p:pic>
        <p:nvPicPr>
          <p:cNvPr id="10" name="Ograda vsebine 3" descr="http://imagenes.esloveniacorazon.si/uploads/2009/07/moneda-de-10-centavos-de-euro-eslovenia-catedral-de-la-libertad-joze-plecnik.jpg"/>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6544" y="1631231"/>
            <a:ext cx="1920742" cy="1869776"/>
          </a:xfrm>
          <a:prstGeom prst="rect">
            <a:avLst/>
          </a:prstGeom>
          <a:noFill/>
          <a:ln>
            <a:noFill/>
          </a:ln>
        </p:spPr>
      </p:pic>
      <p:pic>
        <p:nvPicPr>
          <p:cNvPr id="11" name="Ograda vsebine 3" descr="http://imagenes.esloveniacorazon.si/uploads/2009/07/moneda-de-10-centavos-de-euro-eslovenia-catedral-de-la-libertad-joze-plecnik.jpg"/>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8674" y="1631231"/>
            <a:ext cx="1920742" cy="1869776"/>
          </a:xfrm>
          <a:prstGeom prst="rect">
            <a:avLst/>
          </a:prstGeom>
          <a:noFill/>
          <a:ln>
            <a:noFill/>
          </a:ln>
        </p:spPr>
      </p:pic>
      <p:pic>
        <p:nvPicPr>
          <p:cNvPr id="12" name="Ograda vsebine 3" descr="http://imagenes.esloveniacorazon.si/uploads/2009/07/moneda-de-10-centavos-de-euro-eslovenia-catedral-de-la-libertad-joze-plecnik.jpg"/>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5455" y="1523219"/>
            <a:ext cx="1920742" cy="1869776"/>
          </a:xfrm>
          <a:prstGeom prst="rect">
            <a:avLst/>
          </a:prstGeom>
          <a:noFill/>
          <a:ln>
            <a:noFill/>
          </a:ln>
        </p:spPr>
      </p:pic>
      <p:pic>
        <p:nvPicPr>
          <p:cNvPr id="6" name="Zvo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76338067"/>
      </p:ext>
    </p:extLst>
  </p:cSld>
  <p:clrMapOvr>
    <a:masterClrMapping/>
  </p:clrMapOvr>
  <mc:AlternateContent xmlns:mc="http://schemas.openxmlformats.org/markup-compatibility/2006">
    <mc:Choice xmlns:p14="http://schemas.microsoft.com/office/powerpoint/2010/main" Requires="p14">
      <p:transition spd="slow" p14:dur="2000" advTm="21315"/>
    </mc:Choice>
    <mc:Fallback>
      <p:transition spd="slow" advTm="21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4999"/>
                                          </p:stCondLst>
                                        </p:cTn>
                                        <p:tgtEl>
                                          <p:spTgt spid="7"/>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0"/>
                                  </p:stCondLst>
                                  <p:childTnLst>
                                    <p:set>
                                      <p:cBhvr>
                                        <p:cTn id="12" dur="1" fill="hold">
                                          <p:stCondLst>
                                            <p:cond delay="49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1520" y="116633"/>
            <a:ext cx="8712968" cy="720080"/>
          </a:xfrm>
        </p:spPr>
        <p:txBody>
          <a:bodyPr>
            <a:noAutofit/>
          </a:bodyPr>
          <a:lstStyle/>
          <a:p>
            <a:r>
              <a:rPr lang="sl-SI" sz="2000" b="1" dirty="0" smtClean="0">
                <a:solidFill>
                  <a:srgbClr val="0070C0"/>
                </a:solidFill>
              </a:rPr>
              <a:t>STEBRNI KOZAREC, STEBRI IN DETAJL STEBROV NA ŽALAH, </a:t>
            </a:r>
            <a:r>
              <a:rPr lang="sl-SI" sz="2000" b="1" dirty="0">
                <a:solidFill>
                  <a:srgbClr val="0070C0"/>
                </a:solidFill>
              </a:rPr>
              <a:t>DETAJL STEBRA NA </a:t>
            </a:r>
            <a:r>
              <a:rPr lang="sl-SI" sz="2000" b="1" dirty="0" smtClean="0">
                <a:solidFill>
                  <a:srgbClr val="0070C0"/>
                </a:solidFill>
              </a:rPr>
              <a:t>TROMOSTOVJU. </a:t>
            </a:r>
            <a:endParaRPr lang="sl-SI" sz="2000" b="1" dirty="0">
              <a:solidFill>
                <a:srgbClr val="0070C0"/>
              </a:solidFill>
            </a:endParaRPr>
          </a:p>
        </p:txBody>
      </p:sp>
      <p:pic>
        <p:nvPicPr>
          <p:cNvPr id="6146" name="Picture 2" descr="http://t0.gstatic.com/images?q=tbn:ANd9GcRshBKJzlKDUiSwhBVZbkxCWOPX_lDUTPv1nbIfplnoiBQYDUjwn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675" y="692696"/>
            <a:ext cx="2232248" cy="29801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t3.gstatic.com/images?q=tbn:ANd9GcTLR0sLMQOa17XOt6bYsdMVu679fZd5jEkPV4iQZDuN29kMA-t6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495" y="692696"/>
            <a:ext cx="2053002" cy="29801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t0.gstatic.com/images?q=tbn:ANd9GcSkKwHz1Ml-aRtWFF7K5JjKzyzJlFG_JfzRXV2t1vvaQqBW_eY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089" y="3861048"/>
            <a:ext cx="398196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Bogastvo skritih in izjemno dovršeno izvedenih detajlov Plečnikovih tržnic  - RTVSLO.s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2080" y="3861867"/>
            <a:ext cx="3552413" cy="2663477"/>
          </a:xfrm>
          <a:prstGeom prst="rect">
            <a:avLst/>
          </a:prstGeom>
          <a:noFill/>
          <a:extLst>
            <a:ext uri="{909E8E84-426E-40DD-AFC4-6F175D3DCCD1}">
              <a14:hiddenFill xmlns:a14="http://schemas.microsoft.com/office/drawing/2010/main">
                <a:solidFill>
                  <a:srgbClr val="FFFFFF"/>
                </a:solidFill>
              </a14:hiddenFill>
            </a:ext>
          </a:extLst>
        </p:spPr>
      </p:pic>
      <p:pic>
        <p:nvPicPr>
          <p:cNvPr id="6" name="Zvo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5416582"/>
      </p:ext>
    </p:extLst>
  </p:cSld>
  <p:clrMapOvr>
    <a:masterClrMapping/>
  </p:clrMapOvr>
  <mc:AlternateContent xmlns:mc="http://schemas.openxmlformats.org/markup-compatibility/2006">
    <mc:Choice xmlns:p14="http://schemas.microsoft.com/office/powerpoint/2010/main" Requires="p14">
      <p:transition spd="slow" p14:dur="2000" advTm="28188"/>
    </mc:Choice>
    <mc:Fallback>
      <p:transition spd="slow" advTm="28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1" presetClass="entr" presetSubtype="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3000"/>
                                        <p:tgtEl>
                                          <p:spTgt spid="2"/>
                                        </p:tgtEl>
                                      </p:cBhvr>
                                    </p:animEffect>
                                  </p:childTnLst>
                                </p:cTn>
                              </p:par>
                            </p:childTnLst>
                          </p:cTn>
                        </p:par>
                        <p:par>
                          <p:cTn id="11" fill="hold">
                            <p:stCondLst>
                              <p:cond delay="3000"/>
                            </p:stCondLst>
                            <p:childTnLst>
                              <p:par>
                                <p:cTn id="12" presetID="14" presetClass="entr" presetSubtype="10" fill="hold" nodeType="after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randombar(horizontal)">
                                      <p:cBhvr>
                                        <p:cTn id="14" dur="4000"/>
                                        <p:tgtEl>
                                          <p:spTgt spid="6146"/>
                                        </p:tgtEl>
                                      </p:cBhvr>
                                    </p:animEffect>
                                  </p:childTnLst>
                                </p:cTn>
                              </p:par>
                            </p:childTnLst>
                          </p:cTn>
                        </p:par>
                        <p:par>
                          <p:cTn id="15" fill="hold">
                            <p:stCondLst>
                              <p:cond delay="7000"/>
                            </p:stCondLst>
                            <p:childTnLst>
                              <p:par>
                                <p:cTn id="16" presetID="1" presetClass="entr" presetSubtype="0" fill="hold" nodeType="afterEffect">
                                  <p:stCondLst>
                                    <p:cond delay="0"/>
                                  </p:stCondLst>
                                  <p:childTnLst>
                                    <p:set>
                                      <p:cBhvr>
                                        <p:cTn id="17" dur="1" fill="hold">
                                          <p:stCondLst>
                                            <p:cond delay="3999"/>
                                          </p:stCondLst>
                                        </p:cTn>
                                        <p:tgtEl>
                                          <p:spTgt spid="4"/>
                                        </p:tgtEl>
                                        <p:attrNameLst>
                                          <p:attrName>style.visibility</p:attrName>
                                        </p:attrNameLst>
                                      </p:cBhvr>
                                      <p:to>
                                        <p:strVal val="visible"/>
                                      </p:to>
                                    </p:set>
                                  </p:childTnLst>
                                </p:cTn>
                              </p:par>
                            </p:childTnLst>
                          </p:cTn>
                        </p:par>
                        <p:par>
                          <p:cTn id="18" fill="hold">
                            <p:stCondLst>
                              <p:cond delay="11000"/>
                            </p:stCondLst>
                            <p:childTnLst>
                              <p:par>
                                <p:cTn id="19" presetID="1" presetClass="entr" presetSubtype="0" fill="hold" nodeType="afterEffect">
                                  <p:stCondLst>
                                    <p:cond delay="0"/>
                                  </p:stCondLst>
                                  <p:childTnLst>
                                    <p:set>
                                      <p:cBhvr>
                                        <p:cTn id="20" dur="1" fill="hold">
                                          <p:stCondLst>
                                            <p:cond delay="3999"/>
                                          </p:stCondLst>
                                        </p:cTn>
                                        <p:tgtEl>
                                          <p:spTgt spid="12290"/>
                                        </p:tgtEl>
                                        <p:attrNameLst>
                                          <p:attrName>style.visibility</p:attrName>
                                        </p:attrNameLst>
                                      </p:cBhvr>
                                      <p:to>
                                        <p:strVal val="visible"/>
                                      </p:to>
                                    </p:set>
                                  </p:childTnLst>
                                </p:cTn>
                              </p:par>
                            </p:childTnLst>
                          </p:cTn>
                        </p:par>
                        <p:par>
                          <p:cTn id="21" fill="hold">
                            <p:stCondLst>
                              <p:cond delay="15000"/>
                            </p:stCondLst>
                            <p:childTnLst>
                              <p:par>
                                <p:cTn id="22" presetID="1" presetClass="entr" presetSubtype="0" fill="hold" nodeType="afterEffect">
                                  <p:stCondLst>
                                    <p:cond delay="0"/>
                                  </p:stCondLst>
                                  <p:childTnLst>
                                    <p:set>
                                      <p:cBhvr>
                                        <p:cTn id="23" dur="1" fill="hold">
                                          <p:stCondLst>
                                            <p:cond delay="3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490066"/>
          </a:xfrm>
        </p:spPr>
        <p:txBody>
          <a:bodyPr>
            <a:normAutofit/>
          </a:bodyPr>
          <a:lstStyle/>
          <a:p>
            <a:r>
              <a:rPr lang="sl-SI" sz="2400" b="1" dirty="0" smtClean="0">
                <a:solidFill>
                  <a:srgbClr val="0070C0"/>
                </a:solidFill>
              </a:rPr>
              <a:t>ŽIVLJENJE JOŽETA PLEČNIKA</a:t>
            </a:r>
            <a:endParaRPr lang="sl-SI" sz="2400" b="1" dirty="0">
              <a:solidFill>
                <a:srgbClr val="0070C0"/>
              </a:solidFill>
            </a:endParaRPr>
          </a:p>
        </p:txBody>
      </p:sp>
      <p:sp>
        <p:nvSpPr>
          <p:cNvPr id="3" name="Označba mesta vsebine 2"/>
          <p:cNvSpPr>
            <a:spLocks noGrp="1"/>
          </p:cNvSpPr>
          <p:nvPr>
            <p:ph idx="1"/>
          </p:nvPr>
        </p:nvSpPr>
        <p:spPr>
          <a:xfrm>
            <a:off x="457200" y="908720"/>
            <a:ext cx="8229600" cy="5544616"/>
          </a:xfrm>
        </p:spPr>
        <p:txBody>
          <a:bodyPr>
            <a:normAutofit fontScale="55000" lnSpcReduction="20000"/>
          </a:bodyPr>
          <a:lstStyle/>
          <a:p>
            <a:pPr marL="0" indent="0">
              <a:buNone/>
            </a:pPr>
            <a:r>
              <a:rPr lang="sl-SI" dirty="0">
                <a:solidFill>
                  <a:srgbClr val="00B050"/>
                </a:solidFill>
              </a:rPr>
              <a:t>Rodil se je 23. januarja leta 1872 v Gradišču v jedru Ljubljane kot eden od štirih otrok </a:t>
            </a:r>
            <a:r>
              <a:rPr lang="sl-SI" dirty="0" smtClean="0">
                <a:solidFill>
                  <a:srgbClr val="00B050"/>
                </a:solidFill>
              </a:rPr>
              <a:t>. </a:t>
            </a:r>
          </a:p>
          <a:p>
            <a:pPr marL="0" indent="0">
              <a:buNone/>
            </a:pPr>
            <a:r>
              <a:rPr lang="sl-SI" dirty="0" smtClean="0">
                <a:solidFill>
                  <a:srgbClr val="0070C0"/>
                </a:solidFill>
              </a:rPr>
              <a:t>Po zaključeni osnovni šoli, ga oče vzame kot vajenca k sebi </a:t>
            </a:r>
            <a:r>
              <a:rPr lang="sl-SI" dirty="0">
                <a:solidFill>
                  <a:srgbClr val="0070C0"/>
                </a:solidFill>
              </a:rPr>
              <a:t>v mizarsko delavnico. </a:t>
            </a:r>
            <a:endParaRPr lang="sl-SI" dirty="0" smtClean="0">
              <a:solidFill>
                <a:srgbClr val="0070C0"/>
              </a:solidFill>
            </a:endParaRPr>
          </a:p>
          <a:p>
            <a:pPr marL="0" indent="0">
              <a:buNone/>
            </a:pPr>
            <a:r>
              <a:rPr lang="sl-SI" dirty="0" smtClean="0">
                <a:solidFill>
                  <a:srgbClr val="0070C0"/>
                </a:solidFill>
              </a:rPr>
              <a:t>Kasneje Plečnik dobi deželno štipendijo in nadaljuje šolanje </a:t>
            </a:r>
            <a:r>
              <a:rPr lang="sl-SI" dirty="0">
                <a:solidFill>
                  <a:srgbClr val="0070C0"/>
                </a:solidFill>
              </a:rPr>
              <a:t>na Državni obrtni šoli </a:t>
            </a:r>
            <a:r>
              <a:rPr lang="sl-SI" dirty="0" smtClean="0">
                <a:solidFill>
                  <a:srgbClr val="0070C0"/>
                </a:solidFill>
              </a:rPr>
              <a:t>v Gradcu. </a:t>
            </a:r>
            <a:r>
              <a:rPr lang="sl-SI" dirty="0">
                <a:solidFill>
                  <a:srgbClr val="0070C0"/>
                </a:solidFill>
              </a:rPr>
              <a:t>Izučil se je za umetnostnega mizarja in načrtovalca pohištva</a:t>
            </a:r>
            <a:r>
              <a:rPr lang="sl-SI" dirty="0" smtClean="0">
                <a:solidFill>
                  <a:srgbClr val="0070C0"/>
                </a:solidFill>
              </a:rPr>
              <a:t>. </a:t>
            </a:r>
          </a:p>
          <a:p>
            <a:pPr marL="0" indent="0">
              <a:buNone/>
            </a:pPr>
            <a:r>
              <a:rPr lang="sl-SI" dirty="0" smtClean="0">
                <a:solidFill>
                  <a:srgbClr val="00B050"/>
                </a:solidFill>
              </a:rPr>
              <a:t>Na študij je šel na Dunaj. Bil </a:t>
            </a:r>
            <a:r>
              <a:rPr lang="sl-SI" dirty="0">
                <a:solidFill>
                  <a:srgbClr val="00B050"/>
                </a:solidFill>
              </a:rPr>
              <a:t>je študent arhitekta Otta Wagnerja, pri katerem je zaključil študij spomladi leta 1898 kot eden njegovih </a:t>
            </a:r>
            <a:r>
              <a:rPr lang="sl-SI" dirty="0" smtClean="0">
                <a:solidFill>
                  <a:srgbClr val="00B050"/>
                </a:solidFill>
              </a:rPr>
              <a:t>najboljših diplomantov. Kot </a:t>
            </a:r>
            <a:r>
              <a:rPr lang="sl-SI" dirty="0">
                <a:solidFill>
                  <a:srgbClr val="00B050"/>
                </a:solidFill>
              </a:rPr>
              <a:t>nagrado za izvrstno izdelano diplomsko delo o nizozemskem </a:t>
            </a:r>
            <a:r>
              <a:rPr lang="sl-SI" dirty="0" smtClean="0">
                <a:solidFill>
                  <a:srgbClr val="00B050"/>
                </a:solidFill>
              </a:rPr>
              <a:t>letovišču </a:t>
            </a:r>
            <a:r>
              <a:rPr lang="sl-SI" dirty="0" err="1" smtClean="0">
                <a:solidFill>
                  <a:srgbClr val="00B050"/>
                </a:solidFill>
              </a:rPr>
              <a:t>Scheveningen</a:t>
            </a:r>
            <a:r>
              <a:rPr lang="sl-SI" dirty="0" smtClean="0">
                <a:solidFill>
                  <a:srgbClr val="00B050"/>
                </a:solidFill>
              </a:rPr>
              <a:t> je </a:t>
            </a:r>
            <a:r>
              <a:rPr lang="sl-SI" dirty="0">
                <a:solidFill>
                  <a:srgbClr val="00B050"/>
                </a:solidFill>
              </a:rPr>
              <a:t>prejel Rimsko </a:t>
            </a:r>
            <a:r>
              <a:rPr lang="sl-SI" dirty="0" smtClean="0">
                <a:solidFill>
                  <a:srgbClr val="00B050"/>
                </a:solidFill>
              </a:rPr>
              <a:t>štipendijo, ki mu je omogočila </a:t>
            </a:r>
            <a:r>
              <a:rPr lang="sl-SI" dirty="0">
                <a:solidFill>
                  <a:srgbClr val="00B050"/>
                </a:solidFill>
              </a:rPr>
              <a:t>nekajmesečno študijsko potovanje po Italiji, od Benetk do Rima in krajši obisk v Franciji. </a:t>
            </a:r>
            <a:endParaRPr lang="sl-SI" dirty="0" smtClean="0">
              <a:solidFill>
                <a:srgbClr val="00B050"/>
              </a:solidFill>
            </a:endParaRPr>
          </a:p>
          <a:p>
            <a:pPr marL="0" indent="0">
              <a:buNone/>
            </a:pPr>
            <a:r>
              <a:rPr lang="sl-SI" dirty="0" smtClean="0">
                <a:solidFill>
                  <a:srgbClr val="0070C0"/>
                </a:solidFill>
              </a:rPr>
              <a:t>Leta </a:t>
            </a:r>
            <a:r>
              <a:rPr lang="sl-SI" dirty="0">
                <a:solidFill>
                  <a:srgbClr val="0070C0"/>
                </a:solidFill>
              </a:rPr>
              <a:t>1901 je odprl samostojen arhitekturni atelje na Dunaju. Znal je načrtovati hiše in vse njihove detajle. Kot izučeni pohištveni mizar je bil Plečnik sposoben svoje izdelke elegantno oblikovati. Z oblikovanjem pohištva si je pridobil velik ugled v mestu. </a:t>
            </a:r>
            <a:endParaRPr lang="sl-SI" dirty="0" smtClean="0">
              <a:solidFill>
                <a:srgbClr val="0070C0"/>
              </a:solidFill>
            </a:endParaRPr>
          </a:p>
          <a:p>
            <a:pPr marL="0" indent="0">
              <a:buNone/>
            </a:pPr>
            <a:r>
              <a:rPr lang="sl-SI" dirty="0" smtClean="0">
                <a:solidFill>
                  <a:srgbClr val="00B050"/>
                </a:solidFill>
              </a:rPr>
              <a:t>Plečnik je sprejel </a:t>
            </a:r>
            <a:r>
              <a:rPr lang="sl-SI" dirty="0">
                <a:solidFill>
                  <a:srgbClr val="00B050"/>
                </a:solidFill>
              </a:rPr>
              <a:t>povabilo, da postane leta 1911 profesor na Umetniško–obrtni šoli </a:t>
            </a:r>
            <a:r>
              <a:rPr lang="sl-SI" dirty="0" smtClean="0">
                <a:solidFill>
                  <a:srgbClr val="00B050"/>
                </a:solidFill>
              </a:rPr>
              <a:t>v Pragi. </a:t>
            </a:r>
            <a:r>
              <a:rPr lang="sl-SI" dirty="0">
                <a:solidFill>
                  <a:srgbClr val="00B050"/>
                </a:solidFill>
              </a:rPr>
              <a:t>V češki prestolnici je tudi živel med prvo svetovno </a:t>
            </a:r>
            <a:r>
              <a:rPr lang="sl-SI" dirty="0" smtClean="0">
                <a:solidFill>
                  <a:srgbClr val="00B050"/>
                </a:solidFill>
              </a:rPr>
              <a:t>vojno. </a:t>
            </a:r>
          </a:p>
          <a:p>
            <a:pPr marL="0" indent="0">
              <a:buNone/>
            </a:pPr>
            <a:r>
              <a:rPr lang="sl-SI" dirty="0" smtClean="0">
                <a:solidFill>
                  <a:srgbClr val="0070C0"/>
                </a:solidFill>
              </a:rPr>
              <a:t>Od </a:t>
            </a:r>
            <a:r>
              <a:rPr lang="sl-SI" dirty="0">
                <a:solidFill>
                  <a:srgbClr val="0070C0"/>
                </a:solidFill>
              </a:rPr>
              <a:t>1921. naprej pa je predaval </a:t>
            </a:r>
            <a:r>
              <a:rPr lang="sl-SI" dirty="0" smtClean="0">
                <a:solidFill>
                  <a:srgbClr val="0070C0"/>
                </a:solidFill>
              </a:rPr>
              <a:t>na Tehniški fakulteti v Ljubljani, </a:t>
            </a:r>
            <a:r>
              <a:rPr lang="sl-SI" dirty="0">
                <a:solidFill>
                  <a:srgbClr val="0070C0"/>
                </a:solidFill>
              </a:rPr>
              <a:t>kjer je </a:t>
            </a:r>
            <a:r>
              <a:rPr lang="sl-SI" dirty="0" smtClean="0">
                <a:solidFill>
                  <a:srgbClr val="0070C0"/>
                </a:solidFill>
              </a:rPr>
              <a:t>tudi prevzel </a:t>
            </a:r>
            <a:r>
              <a:rPr lang="sl-SI" dirty="0">
                <a:solidFill>
                  <a:srgbClr val="0070C0"/>
                </a:solidFill>
              </a:rPr>
              <a:t>vlogo zvezdnega arhitekta. Preselil se je v Ljubljano, v Trnovo, kjer je zase in sorodnike uredil in dozidal manjšo hišo tik za župnijsko cerkvijo sv. Janeza Krstnika. Nikoli se ni poročil, čeprav je prijateljeval z nekaj damami</a:t>
            </a:r>
            <a:r>
              <a:rPr lang="sl-SI" dirty="0" smtClean="0">
                <a:solidFill>
                  <a:srgbClr val="0070C0"/>
                </a:solidFill>
              </a:rPr>
              <a:t>.</a:t>
            </a:r>
            <a:r>
              <a:rPr lang="sl-SI" dirty="0">
                <a:solidFill>
                  <a:srgbClr val="0070C0"/>
                </a:solidFill>
              </a:rPr>
              <a:t> Leta 1938 je postal </a:t>
            </a:r>
            <a:r>
              <a:rPr lang="sl-SI" dirty="0" smtClean="0">
                <a:solidFill>
                  <a:srgbClr val="0070C0"/>
                </a:solidFill>
              </a:rPr>
              <a:t>član Slovenske akademije znanosti in umetnosti. </a:t>
            </a:r>
            <a:r>
              <a:rPr lang="sl-SI" dirty="0">
                <a:solidFill>
                  <a:srgbClr val="0070C0"/>
                </a:solidFill>
              </a:rPr>
              <a:t>Izvoljen je bil za častnega meščana mesta Ljubljana, prejel je odlikovanje </a:t>
            </a:r>
            <a:r>
              <a:rPr lang="sl-SI" i="1" dirty="0">
                <a:solidFill>
                  <a:srgbClr val="0070C0"/>
                </a:solidFill>
              </a:rPr>
              <a:t>Zasluge za narod</a:t>
            </a:r>
            <a:r>
              <a:rPr lang="sl-SI" dirty="0">
                <a:solidFill>
                  <a:srgbClr val="0070C0"/>
                </a:solidFill>
              </a:rPr>
              <a:t>, Prešernovo </a:t>
            </a:r>
            <a:r>
              <a:rPr lang="sl-SI" dirty="0" smtClean="0">
                <a:solidFill>
                  <a:srgbClr val="0070C0"/>
                </a:solidFill>
              </a:rPr>
              <a:t>nagrado. </a:t>
            </a:r>
          </a:p>
          <a:p>
            <a:pPr marL="0" indent="0">
              <a:buNone/>
            </a:pPr>
            <a:r>
              <a:rPr lang="sl-SI" dirty="0" smtClean="0">
                <a:solidFill>
                  <a:srgbClr val="00B050"/>
                </a:solidFill>
              </a:rPr>
              <a:t>Umrl </a:t>
            </a:r>
            <a:r>
              <a:rPr lang="sl-SI" dirty="0">
                <a:solidFill>
                  <a:srgbClr val="00B050"/>
                </a:solidFill>
              </a:rPr>
              <a:t>je 7. januarja 1957 na svojem domu v </a:t>
            </a:r>
            <a:r>
              <a:rPr lang="sl-SI" dirty="0" smtClean="0">
                <a:solidFill>
                  <a:srgbClr val="00B050"/>
                </a:solidFill>
              </a:rPr>
              <a:t>ljubljanskem Trnovem. </a:t>
            </a:r>
            <a:r>
              <a:rPr lang="sl-SI" dirty="0">
                <a:solidFill>
                  <a:srgbClr val="00B050"/>
                </a:solidFill>
              </a:rPr>
              <a:t>Pokopan je v družinskem grobu na Žalah, ki ga je sam zasnoval. </a:t>
            </a:r>
          </a:p>
        </p:txBody>
      </p:sp>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81754633"/>
      </p:ext>
    </p:extLst>
  </p:cSld>
  <p:clrMapOvr>
    <a:masterClrMapping/>
  </p:clrMapOvr>
  <mc:AlternateContent xmlns:mc="http://schemas.openxmlformats.org/markup-compatibility/2006">
    <mc:Choice xmlns:p14="http://schemas.microsoft.com/office/powerpoint/2010/main" Requires="p14">
      <p:transition spd="slow" p14:dur="5000" advTm="123927"/>
    </mc:Choice>
    <mc:Fallback>
      <p:transition spd="slow" advTm="12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188640"/>
            <a:ext cx="8496944" cy="792088"/>
          </a:xfrm>
        </p:spPr>
        <p:txBody>
          <a:bodyPr>
            <a:normAutofit/>
          </a:bodyPr>
          <a:lstStyle/>
          <a:p>
            <a:r>
              <a:rPr lang="sl-SI" sz="2000" b="1" dirty="0" smtClean="0">
                <a:solidFill>
                  <a:srgbClr val="0070C0"/>
                </a:solidFill>
              </a:rPr>
              <a:t>SLOVENSKA GLASBA V OBDOBJU ŽIVLJENJA JOŽETA PLEČNIKA V LJUBLJANI V ZAČETKU 20. STOLETJA</a:t>
            </a:r>
            <a:endParaRPr lang="sl-SI" sz="2000" b="1" dirty="0">
              <a:solidFill>
                <a:srgbClr val="0070C0"/>
              </a:solidFill>
            </a:endParaRPr>
          </a:p>
        </p:txBody>
      </p:sp>
      <p:sp>
        <p:nvSpPr>
          <p:cNvPr id="3" name="Označba mesta vsebine 2"/>
          <p:cNvSpPr>
            <a:spLocks noGrp="1"/>
          </p:cNvSpPr>
          <p:nvPr>
            <p:ph idx="1"/>
          </p:nvPr>
        </p:nvSpPr>
        <p:spPr>
          <a:xfrm>
            <a:off x="395536" y="1124744"/>
            <a:ext cx="8352928" cy="5616624"/>
          </a:xfrm>
        </p:spPr>
        <p:txBody>
          <a:bodyPr>
            <a:normAutofit fontScale="62500" lnSpcReduction="20000"/>
          </a:bodyPr>
          <a:lstStyle/>
          <a:p>
            <a:pPr marL="0" indent="0">
              <a:buNone/>
            </a:pPr>
            <a:r>
              <a:rPr lang="sl-SI" dirty="0">
                <a:solidFill>
                  <a:srgbClr val="00B050"/>
                </a:solidFill>
              </a:rPr>
              <a:t>V Sloveniji se je v prvem desetletju 20. stoletja poleg Glasbene Matice in Opere razvila Slovenska filharmonija, ki je prirejala koncerte. Število glasbenikov je hitro naraščalo. Izhajala je glasbena revija z imenom Novi akordi, v kateri so skladatelji objavljali svoje stvaritve. Glasba je obsegalo veliko število partizanskih pesmi, ki so se spontano pojavljale med borci, nekatere pa so oblikovali tudi znani slovenski skladatelji. Poleg pesmi so nastajala tudi instrumentalna in simfonična dela. </a:t>
            </a:r>
            <a:endParaRPr lang="sl-SI" dirty="0" smtClean="0">
              <a:solidFill>
                <a:srgbClr val="00B050"/>
              </a:solidFill>
            </a:endParaRPr>
          </a:p>
          <a:p>
            <a:pPr marL="0" indent="0">
              <a:buNone/>
            </a:pPr>
            <a:endParaRPr lang="sl-SI" sz="2800" dirty="0">
              <a:solidFill>
                <a:srgbClr val="00B050"/>
              </a:solidFill>
            </a:endParaRPr>
          </a:p>
          <a:p>
            <a:pPr marL="0" indent="0">
              <a:buNone/>
            </a:pPr>
            <a:r>
              <a:rPr lang="sl-SI" b="1" u="sng" dirty="0" smtClean="0">
                <a:solidFill>
                  <a:srgbClr val="0070C0"/>
                </a:solidFill>
              </a:rPr>
              <a:t>Emil </a:t>
            </a:r>
            <a:r>
              <a:rPr lang="sl-SI" b="1" u="sng" dirty="0">
                <a:solidFill>
                  <a:srgbClr val="0070C0"/>
                </a:solidFill>
              </a:rPr>
              <a:t>Adamič</a:t>
            </a:r>
          </a:p>
          <a:p>
            <a:pPr marL="0" indent="0">
              <a:buNone/>
            </a:pPr>
            <a:r>
              <a:rPr lang="sl-SI" dirty="0">
                <a:solidFill>
                  <a:srgbClr val="0070C0"/>
                </a:solidFill>
              </a:rPr>
              <a:t>Na slovenskem </a:t>
            </a:r>
            <a:r>
              <a:rPr lang="sl-SI" dirty="0" smtClean="0">
                <a:solidFill>
                  <a:srgbClr val="0070C0"/>
                </a:solidFill>
              </a:rPr>
              <a:t>je bil eden </a:t>
            </a:r>
            <a:r>
              <a:rPr lang="sl-SI" dirty="0">
                <a:solidFill>
                  <a:srgbClr val="0070C0"/>
                </a:solidFill>
              </a:rPr>
              <a:t>od najpomembnejših skladateljev v dvajsetem stoletju Emil Adamič, ki je pisal predvsem zborovsko glasbo, </a:t>
            </a:r>
            <a:r>
              <a:rPr lang="sl-SI" dirty="0" smtClean="0">
                <a:solidFill>
                  <a:srgbClr val="0070C0"/>
                </a:solidFill>
              </a:rPr>
              <a:t>a tudi orkestralna, komorna, klavirska dela. Po </a:t>
            </a:r>
            <a:r>
              <a:rPr lang="sl-SI" dirty="0">
                <a:solidFill>
                  <a:srgbClr val="0070C0"/>
                </a:solidFill>
              </a:rPr>
              <a:t>njem se imenuje učiteljski pevski zbor </a:t>
            </a:r>
            <a:r>
              <a:rPr lang="sl-SI" dirty="0" smtClean="0">
                <a:solidFill>
                  <a:srgbClr val="0070C0"/>
                </a:solidFill>
              </a:rPr>
              <a:t>Slovenije.</a:t>
            </a:r>
          </a:p>
          <a:p>
            <a:pPr marL="0" indent="0">
              <a:buNone/>
            </a:pPr>
            <a:endParaRPr lang="sl-SI" sz="2800" dirty="0">
              <a:solidFill>
                <a:srgbClr val="0070C0"/>
              </a:solidFill>
            </a:endParaRPr>
          </a:p>
          <a:p>
            <a:pPr marL="0" indent="0">
              <a:buNone/>
            </a:pPr>
            <a:r>
              <a:rPr lang="sl-SI" b="1" u="sng" dirty="0" smtClean="0">
                <a:solidFill>
                  <a:srgbClr val="0070C0"/>
                </a:solidFill>
              </a:rPr>
              <a:t>Marij Kogoj</a:t>
            </a:r>
          </a:p>
          <a:p>
            <a:pPr marL="0" indent="0">
              <a:buNone/>
            </a:pPr>
            <a:r>
              <a:rPr lang="sl-SI" dirty="0" smtClean="0">
                <a:solidFill>
                  <a:srgbClr val="0070C0"/>
                </a:solidFill>
              </a:rPr>
              <a:t>Njegova dela uvrščamo med glasbeni ekspresionizem, </a:t>
            </a:r>
            <a:r>
              <a:rPr lang="sl-SI" dirty="0">
                <a:solidFill>
                  <a:srgbClr val="0070C0"/>
                </a:solidFill>
              </a:rPr>
              <a:t>ki ga </a:t>
            </a:r>
            <a:r>
              <a:rPr lang="sl-SI" dirty="0" smtClean="0">
                <a:solidFill>
                  <a:srgbClr val="0070C0"/>
                </a:solidFill>
              </a:rPr>
              <a:t>je dopolnjeval z prvinami pozne romantike. </a:t>
            </a:r>
            <a:r>
              <a:rPr lang="sl-SI" dirty="0">
                <a:solidFill>
                  <a:srgbClr val="0070C0"/>
                </a:solidFill>
              </a:rPr>
              <a:t>Vrhunec </a:t>
            </a:r>
            <a:r>
              <a:rPr lang="sl-SI" dirty="0" smtClean="0">
                <a:solidFill>
                  <a:srgbClr val="0070C0"/>
                </a:solidFill>
              </a:rPr>
              <a:t>njegovega dela</a:t>
            </a:r>
            <a:r>
              <a:rPr lang="sl-SI" dirty="0">
                <a:solidFill>
                  <a:srgbClr val="0070C0"/>
                </a:solidFill>
              </a:rPr>
              <a:t> </a:t>
            </a:r>
            <a:r>
              <a:rPr lang="sl-SI" dirty="0" smtClean="0">
                <a:solidFill>
                  <a:srgbClr val="0070C0"/>
                </a:solidFill>
              </a:rPr>
              <a:t>predstavlja opera Črne maske</a:t>
            </a:r>
            <a:r>
              <a:rPr lang="sl-SI" dirty="0">
                <a:solidFill>
                  <a:srgbClr val="0070C0"/>
                </a:solidFill>
              </a:rPr>
              <a:t> (krstno uprizorjena leta 1929), po tem letu pa se skladatelj začne nagibati h </a:t>
            </a:r>
            <a:r>
              <a:rPr lang="sl-SI" dirty="0" smtClean="0">
                <a:solidFill>
                  <a:srgbClr val="0070C0"/>
                </a:solidFill>
              </a:rPr>
              <a:t>glasbenem neoklasicizmu. V </a:t>
            </a:r>
            <a:r>
              <a:rPr lang="sl-SI" dirty="0">
                <a:solidFill>
                  <a:srgbClr val="0070C0"/>
                </a:solidFill>
              </a:rPr>
              <a:t>spomin skladatelju je vsako leto prirejen mednarodni glasbeni </a:t>
            </a:r>
            <a:r>
              <a:rPr lang="sl-SI" dirty="0" smtClean="0">
                <a:solidFill>
                  <a:srgbClr val="0070C0"/>
                </a:solidFill>
              </a:rPr>
              <a:t>festival Kogojevi dnevi, </a:t>
            </a:r>
            <a:r>
              <a:rPr lang="sl-SI" dirty="0">
                <a:solidFill>
                  <a:srgbClr val="0070C0"/>
                </a:solidFill>
              </a:rPr>
              <a:t>ki se odvijajo v </a:t>
            </a:r>
            <a:r>
              <a:rPr lang="sl-SI" dirty="0" smtClean="0">
                <a:solidFill>
                  <a:srgbClr val="0070C0"/>
                </a:solidFill>
              </a:rPr>
              <a:t>Kanalu </a:t>
            </a:r>
            <a:r>
              <a:rPr lang="sl-SI" dirty="0">
                <a:solidFill>
                  <a:srgbClr val="0070C0"/>
                </a:solidFill>
              </a:rPr>
              <a:t>ob </a:t>
            </a:r>
            <a:r>
              <a:rPr lang="sl-SI" dirty="0" smtClean="0">
                <a:solidFill>
                  <a:srgbClr val="0070C0"/>
                </a:solidFill>
              </a:rPr>
              <a:t>Soči, kjer </a:t>
            </a:r>
            <a:r>
              <a:rPr lang="sl-SI" dirty="0">
                <a:solidFill>
                  <a:srgbClr val="0070C0"/>
                </a:solidFill>
              </a:rPr>
              <a:t>je na ogled tudi stalna razstava Marija Kogoja in </a:t>
            </a:r>
            <a:r>
              <a:rPr lang="sl-SI" dirty="0" smtClean="0">
                <a:solidFill>
                  <a:srgbClr val="0070C0"/>
                </a:solidFill>
              </a:rPr>
              <a:t>razstavljen njegov doprsni </a:t>
            </a:r>
            <a:r>
              <a:rPr lang="sl-SI" dirty="0">
                <a:solidFill>
                  <a:srgbClr val="0070C0"/>
                </a:solidFill>
              </a:rPr>
              <a:t>kip.</a:t>
            </a:r>
          </a:p>
          <a:p>
            <a:pPr marL="0" indent="0">
              <a:buNone/>
            </a:pPr>
            <a:endParaRPr lang="sl-SI" dirty="0"/>
          </a:p>
        </p:txBody>
      </p:sp>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38681725"/>
      </p:ext>
    </p:extLst>
  </p:cSld>
  <p:clrMapOvr>
    <a:masterClrMapping/>
  </p:clrMapOvr>
  <mc:AlternateContent xmlns:mc="http://schemas.openxmlformats.org/markup-compatibility/2006">
    <mc:Choice xmlns:p14="http://schemas.microsoft.com/office/powerpoint/2010/main" Requires="p14">
      <p:transition spd="slow" p14:dur="5000" advTm="90970"/>
    </mc:Choice>
    <mc:Fallback>
      <p:transition spd="slow" advTm="9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b="1" dirty="0" smtClean="0">
                <a:solidFill>
                  <a:srgbClr val="0070C0"/>
                </a:solidFill>
              </a:rPr>
              <a:t>PLEČNIKOVA HIŠA, SEDAJ MUZEJ V TRNOVEM, LJUBLJANA.</a:t>
            </a:r>
            <a:endParaRPr lang="sl-SI" sz="3200" b="1" dirty="0">
              <a:solidFill>
                <a:srgbClr val="0070C0"/>
              </a:solidFill>
            </a:endParaRPr>
          </a:p>
        </p:txBody>
      </p:sp>
      <p:pic>
        <p:nvPicPr>
          <p:cNvPr id="13316" name="Picture 4" descr="Plečnikova hiša • MGM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628800"/>
            <a:ext cx="3806870" cy="253791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Jože Plečnik: arhitekt, ki je zaznamoval Dunaj, Prago in predvsem Ljubljano  - siol.n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4293096"/>
            <a:ext cx="4680520" cy="244947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Plečnikova hiša • MGM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4312299"/>
            <a:ext cx="3240360" cy="243027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Edinstvena Plečnikova hiša, Plečnikova hiša, Karunova 4-6, Ljubljana -  24.9.15 do 31.12.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4932040" y="1628800"/>
            <a:ext cx="3816424" cy="2542693"/>
          </a:xfrm>
          <a:prstGeom prst="rect">
            <a:avLst/>
          </a:prstGeom>
          <a:noFill/>
          <a:extLst>
            <a:ext uri="{909E8E84-426E-40DD-AFC4-6F175D3DCCD1}">
              <a14:hiddenFill xmlns:a14="http://schemas.microsoft.com/office/drawing/2010/main">
                <a:solidFill>
                  <a:srgbClr val="FFFFFF"/>
                </a:solidFill>
              </a14:hiddenFill>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08186652"/>
      </p:ext>
    </p:extLst>
  </p:cSld>
  <p:clrMapOvr>
    <a:masterClrMapping/>
  </p:clrMapOvr>
  <mc:AlternateContent xmlns:mc="http://schemas.openxmlformats.org/markup-compatibility/2006">
    <mc:Choice xmlns:p14="http://schemas.microsoft.com/office/powerpoint/2010/main" Requires="p14">
      <p:transition spd="slow" p14:dur="5000" advTm="16330"/>
    </mc:Choice>
    <mc:Fallback>
      <p:transition spd="slow" advTm="1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0"/>
            <a:ext cx="8229600" cy="1092931"/>
          </a:xfrm>
        </p:spPr>
        <p:txBody>
          <a:bodyPr>
            <a:noAutofit/>
          </a:bodyPr>
          <a:lstStyle/>
          <a:p>
            <a:r>
              <a:rPr lang="sl-SI" sz="2000" b="1" dirty="0" smtClean="0">
                <a:solidFill>
                  <a:srgbClr val="0070C0"/>
                </a:solidFill>
              </a:rPr>
              <a:t>PLEČNIKOVA LJUBLJANA:</a:t>
            </a:r>
            <a:br>
              <a:rPr lang="sl-SI" sz="2000" b="1" dirty="0" smtClean="0">
                <a:solidFill>
                  <a:srgbClr val="0070C0"/>
                </a:solidFill>
              </a:rPr>
            </a:br>
            <a:r>
              <a:rPr lang="sl-SI" sz="2000" b="1" dirty="0" smtClean="0">
                <a:solidFill>
                  <a:srgbClr val="0070C0"/>
                </a:solidFill>
              </a:rPr>
              <a:t>TROMOSTOVJE, POKOPALIŠČE ŽALE, NARODNA IN UNIVERZITETNA KNJIŽNICA, </a:t>
            </a:r>
            <a:endParaRPr lang="sl-SI" sz="2000" b="1" dirty="0">
              <a:solidFill>
                <a:srgbClr val="0070C0"/>
              </a:solidFill>
            </a:endParaRPr>
          </a:p>
        </p:txBody>
      </p:sp>
      <p:pic>
        <p:nvPicPr>
          <p:cNvPr id="4" name="Ograda vsebine 3" descr="http://www.arhivo.com/uploads/07012009plecnikzale.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07306" y="3884228"/>
            <a:ext cx="3960975" cy="2736304"/>
          </a:xfrm>
          <a:prstGeom prst="rect">
            <a:avLst/>
          </a:prstGeom>
          <a:noFill/>
          <a:ln>
            <a:noFill/>
          </a:ln>
        </p:spPr>
      </p:pic>
      <p:pic>
        <p:nvPicPr>
          <p:cNvPr id="3074" name="Picture 2" descr="Slika:NUK Plečnik.JPG - Wikipedija, prosta enciklopedij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8984" y="1092931"/>
            <a:ext cx="4145701" cy="55276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a današnji dan se je rodil veliki arhitekt Jože Plečnik | Dnevni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003" y="1092931"/>
            <a:ext cx="3960975" cy="2634049"/>
          </a:xfrm>
          <a:prstGeom prst="rect">
            <a:avLst/>
          </a:prstGeom>
          <a:noFill/>
          <a:extLst>
            <a:ext uri="{909E8E84-426E-40DD-AFC4-6F175D3DCCD1}">
              <a14:hiddenFill xmlns:a14="http://schemas.microsoft.com/office/drawing/2010/main">
                <a:solidFill>
                  <a:srgbClr val="FFFFFF"/>
                </a:solidFill>
              </a14:hiddenFill>
            </a:ext>
          </a:extLst>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14608394"/>
      </p:ext>
    </p:extLst>
  </p:cSld>
  <p:clrMapOvr>
    <a:masterClrMapping/>
  </p:clrMapOvr>
  <mc:AlternateContent xmlns:mc="http://schemas.openxmlformats.org/markup-compatibility/2006">
    <mc:Choice xmlns:p14="http://schemas.microsoft.com/office/powerpoint/2010/main" Requires="p14">
      <p:transition spd="slow" p14:dur="5000" advTm="16170"/>
    </mc:Choice>
    <mc:Fallback>
      <p:transition spd="slow" advTm="16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2999"/>
                                          </p:stCondLst>
                                        </p:cTn>
                                        <p:tgtEl>
                                          <p:spTgt spid="2"/>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0"/>
                                  </p:stCondLst>
                                  <p:childTnLst>
                                    <p:set>
                                      <p:cBhvr>
                                        <p:cTn id="12" dur="1" fill="hold">
                                          <p:stCondLst>
                                            <p:cond delay="2999"/>
                                          </p:stCondLst>
                                        </p:cTn>
                                        <p:tgtEl>
                                          <p:spTgt spid="3076"/>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0"/>
                                  </p:stCondLst>
                                  <p:childTnLst>
                                    <p:set>
                                      <p:cBhvr>
                                        <p:cTn id="15" dur="1" fill="hold">
                                          <p:stCondLst>
                                            <p:cond delay="2999"/>
                                          </p:stCondLst>
                                        </p:cTn>
                                        <p:tgtEl>
                                          <p:spTgt spid="4"/>
                                        </p:tgtEl>
                                        <p:attrNameLst>
                                          <p:attrName>style.visibility</p:attrName>
                                        </p:attrNameLst>
                                      </p:cBhvr>
                                      <p:to>
                                        <p:strVal val="visible"/>
                                      </p:to>
                                    </p:set>
                                  </p:childTnLst>
                                </p:cTn>
                              </p:par>
                            </p:childTnLst>
                          </p:cTn>
                        </p:par>
                        <p:par>
                          <p:cTn id="16" fill="hold">
                            <p:stCondLst>
                              <p:cond delay="9000"/>
                            </p:stCondLst>
                            <p:childTnLst>
                              <p:par>
                                <p:cTn id="17" presetID="1" presetClass="entr" presetSubtype="0" fill="hold" nodeType="afterEffect">
                                  <p:stCondLst>
                                    <p:cond delay="0"/>
                                  </p:stCondLst>
                                  <p:childTnLst>
                                    <p:set>
                                      <p:cBhvr>
                                        <p:cTn id="18" dur="1" fill="hold">
                                          <p:stCondLst>
                                            <p:cond delay="2999"/>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994122"/>
          </a:xfrm>
        </p:spPr>
        <p:txBody>
          <a:bodyPr>
            <a:normAutofit/>
          </a:bodyPr>
          <a:lstStyle/>
          <a:p>
            <a:r>
              <a:rPr lang="sl-SI" sz="2000" b="1" dirty="0">
                <a:solidFill>
                  <a:srgbClr val="0070C0"/>
                </a:solidFill>
              </a:rPr>
              <a:t>CENTRALNI STADION ZA BEŽIGRADOM, TRNOVSKI MOST IN NABREŽJE GRADAŠČICE, </a:t>
            </a:r>
            <a:r>
              <a:rPr lang="sl-SI" sz="2000" b="1" dirty="0" smtClean="0">
                <a:solidFill>
                  <a:srgbClr val="0070C0"/>
                </a:solidFill>
              </a:rPr>
              <a:t>ČEVLJARSKI MOST S STEBRI, </a:t>
            </a:r>
            <a:r>
              <a:rPr lang="sl-SI" sz="2000" b="1" dirty="0">
                <a:solidFill>
                  <a:srgbClr val="0070C0"/>
                </a:solidFill>
              </a:rPr>
              <a:t>TRŽNICA, </a:t>
            </a:r>
            <a:endParaRPr lang="sl-SI" sz="2000" dirty="0"/>
          </a:p>
        </p:txBody>
      </p:sp>
      <p:pic>
        <p:nvPicPr>
          <p:cNvPr id="2050" name="Picture 2" descr="Ljubljana, mesto mostov - siol.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245599"/>
            <a:ext cx="3842684" cy="25617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jubljana - Plečnikove tržnice | KRAJI - Slovenij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4005065"/>
            <a:ext cx="3844178" cy="25530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 je most v Ljubljani, ki je unikat v svetovnem merilu #foto - siol.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005065"/>
            <a:ext cx="3832449" cy="25530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ržava proti Ljubljani | MLADINA.s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245599"/>
            <a:ext cx="3832449" cy="2550974"/>
          </a:xfrm>
          <a:prstGeom prst="rect">
            <a:avLst/>
          </a:prstGeom>
          <a:noFill/>
          <a:extLst>
            <a:ext uri="{909E8E84-426E-40DD-AFC4-6F175D3DCCD1}">
              <a14:hiddenFill xmlns:a14="http://schemas.microsoft.com/office/drawing/2010/main">
                <a:solidFill>
                  <a:srgbClr val="FFFFFF"/>
                </a:solidFill>
              </a14:hiddenFill>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01041928"/>
      </p:ext>
    </p:extLst>
  </p:cSld>
  <p:clrMapOvr>
    <a:masterClrMapping/>
  </p:clrMapOvr>
  <mc:AlternateContent xmlns:mc="http://schemas.openxmlformats.org/markup-compatibility/2006">
    <mc:Choice xmlns:p14="http://schemas.microsoft.com/office/powerpoint/2010/main" Requires="p14">
      <p:transition spd="slow" p14:dur="5000" advTm="16560"/>
    </mc:Choice>
    <mc:Fallback>
      <p:transition spd="slow" advTm="16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1999"/>
                                          </p:stCondLst>
                                        </p:cTn>
                                        <p:tgtEl>
                                          <p:spTgt spid="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3999"/>
                                          </p:stCondLst>
                                        </p:cTn>
                                        <p:tgtEl>
                                          <p:spTgt spid="2056"/>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0"/>
                                  </p:stCondLst>
                                  <p:childTnLst>
                                    <p:set>
                                      <p:cBhvr>
                                        <p:cTn id="15" dur="1" fill="hold">
                                          <p:stCondLst>
                                            <p:cond delay="3999"/>
                                          </p:stCondLst>
                                        </p:cTn>
                                        <p:tgtEl>
                                          <p:spTgt spid="2054"/>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nodeType="afterEffect">
                                  <p:stCondLst>
                                    <p:cond delay="0"/>
                                  </p:stCondLst>
                                  <p:childTnLst>
                                    <p:set>
                                      <p:cBhvr>
                                        <p:cTn id="18" dur="1" fill="hold">
                                          <p:stCondLst>
                                            <p:cond delay="3999"/>
                                          </p:stCondLst>
                                        </p:cTn>
                                        <p:tgtEl>
                                          <p:spTgt spid="2050"/>
                                        </p:tgtEl>
                                        <p:attrNameLst>
                                          <p:attrName>style.visibility</p:attrName>
                                        </p:attrNameLst>
                                      </p:cBhvr>
                                      <p:to>
                                        <p:strVal val="visible"/>
                                      </p:to>
                                    </p:set>
                                  </p:childTnLst>
                                </p:cTn>
                              </p:par>
                            </p:childTnLst>
                          </p:cTn>
                        </p:par>
                        <p:par>
                          <p:cTn id="19" fill="hold">
                            <p:stCondLst>
                              <p:cond delay="14000"/>
                            </p:stCondLst>
                            <p:childTnLst>
                              <p:par>
                                <p:cTn id="20" presetID="1" presetClass="entr" presetSubtype="0" fill="hold" nodeType="afterEffect">
                                  <p:stCondLst>
                                    <p:cond delay="0"/>
                                  </p:stCondLst>
                                  <p:childTnLst>
                                    <p:set>
                                      <p:cBhvr>
                                        <p:cTn id="21" dur="1" fill="hold">
                                          <p:stCondLst>
                                            <p:cond delay="3999"/>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778098"/>
          </a:xfrm>
        </p:spPr>
        <p:txBody>
          <a:bodyPr>
            <a:normAutofit/>
          </a:bodyPr>
          <a:lstStyle/>
          <a:p>
            <a:r>
              <a:rPr lang="sl-SI" sz="2000" b="1" dirty="0">
                <a:solidFill>
                  <a:srgbClr val="0070C0"/>
                </a:solidFill>
              </a:rPr>
              <a:t>RIMSKI ZID, KRIŽANKE</a:t>
            </a:r>
            <a:r>
              <a:rPr lang="sl-SI" sz="2000" b="1" dirty="0" smtClean="0">
                <a:solidFill>
                  <a:srgbClr val="0070C0"/>
                </a:solidFill>
              </a:rPr>
              <a:t>,</a:t>
            </a:r>
            <a:r>
              <a:rPr lang="sl-SI" sz="2000" b="1" dirty="0">
                <a:solidFill>
                  <a:srgbClr val="0070C0"/>
                </a:solidFill>
              </a:rPr>
              <a:t> KONGRESNI TRG S PARKOM ZVEZDO, NABREŽJE LJUBLJANICE,</a:t>
            </a:r>
            <a:endParaRPr lang="sl-SI" sz="2000" dirty="0"/>
          </a:p>
        </p:txBody>
      </p:sp>
      <p:pic>
        <p:nvPicPr>
          <p:cNvPr id="1028" name="Picture 4" descr="https://d2tgfzhj9pkl2g.cloudfront.net/1/489/_55798dc7cb76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96752"/>
            <a:ext cx="4305950" cy="28706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rižanke » Visit Ljubljan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37" y="4221088"/>
            <a:ext cx="4312413" cy="24257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ongresni trg - Wikipedija, prosta enciklopedij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2" y="1196752"/>
            <a:ext cx="3826768" cy="28707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oezija nabrežij Ljubljanice | Dnevni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1228" y="4194490"/>
            <a:ext cx="3384376" cy="2474826"/>
          </a:xfrm>
          <a:prstGeom prst="rect">
            <a:avLst/>
          </a:prstGeom>
          <a:noFill/>
          <a:extLst>
            <a:ext uri="{909E8E84-426E-40DD-AFC4-6F175D3DCCD1}">
              <a14:hiddenFill xmlns:a14="http://schemas.microsoft.com/office/drawing/2010/main">
                <a:solidFill>
                  <a:srgbClr val="FFFFFF"/>
                </a:solidFill>
              </a14:hiddenFill>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72507264"/>
      </p:ext>
    </p:extLst>
  </p:cSld>
  <p:clrMapOvr>
    <a:masterClrMapping/>
  </p:clrMapOvr>
  <mc:AlternateContent xmlns:mc="http://schemas.openxmlformats.org/markup-compatibility/2006">
    <mc:Choice xmlns:p14="http://schemas.microsoft.com/office/powerpoint/2010/main" Requires="p14">
      <p:transition spd="slow" p14:dur="5000" advTm="16291"/>
    </mc:Choice>
    <mc:Fallback>
      <p:transition spd="slow" advTm="16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1999"/>
                                          </p:stCondLst>
                                        </p:cTn>
                                        <p:tgtEl>
                                          <p:spTgt spid="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3999"/>
                                          </p:stCondLst>
                                        </p:cTn>
                                        <p:tgtEl>
                                          <p:spTgt spid="1028"/>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0"/>
                                  </p:stCondLst>
                                  <p:childTnLst>
                                    <p:set>
                                      <p:cBhvr>
                                        <p:cTn id="15" dur="1" fill="hold">
                                          <p:stCondLst>
                                            <p:cond delay="3999"/>
                                          </p:stCondLst>
                                        </p:cTn>
                                        <p:tgtEl>
                                          <p:spTgt spid="1030"/>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nodeType="afterEffect">
                                  <p:stCondLst>
                                    <p:cond delay="0"/>
                                  </p:stCondLst>
                                  <p:childTnLst>
                                    <p:set>
                                      <p:cBhvr>
                                        <p:cTn id="18" dur="1" fill="hold">
                                          <p:stCondLst>
                                            <p:cond delay="3999"/>
                                          </p:stCondLst>
                                        </p:cTn>
                                        <p:tgtEl>
                                          <p:spTgt spid="1032"/>
                                        </p:tgtEl>
                                        <p:attrNameLst>
                                          <p:attrName>style.visibility</p:attrName>
                                        </p:attrNameLst>
                                      </p:cBhvr>
                                      <p:to>
                                        <p:strVal val="visible"/>
                                      </p:to>
                                    </p:set>
                                  </p:childTnLst>
                                </p:cTn>
                              </p:par>
                            </p:childTnLst>
                          </p:cTn>
                        </p:par>
                        <p:par>
                          <p:cTn id="19" fill="hold">
                            <p:stCondLst>
                              <p:cond delay="14000"/>
                            </p:stCondLst>
                            <p:childTnLst>
                              <p:par>
                                <p:cTn id="20" presetID="1" presetClass="entr" presetSubtype="0" fill="hold" nodeType="afterEffect">
                                  <p:stCondLst>
                                    <p:cond delay="0"/>
                                  </p:stCondLst>
                                  <p:childTnLst>
                                    <p:set>
                                      <p:cBhvr>
                                        <p:cTn id="21" dur="1" fill="hold">
                                          <p:stCondLst>
                                            <p:cond delay="3999"/>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994122"/>
          </a:xfrm>
        </p:spPr>
        <p:txBody>
          <a:bodyPr>
            <a:normAutofit/>
          </a:bodyPr>
          <a:lstStyle/>
          <a:p>
            <a:r>
              <a:rPr lang="sl-SI" sz="2000" b="1" dirty="0">
                <a:solidFill>
                  <a:srgbClr val="0070C0"/>
                </a:solidFill>
              </a:rPr>
              <a:t>ZAPORNICA NA LJUBLJANICI, </a:t>
            </a:r>
            <a:r>
              <a:rPr lang="sl-SI" sz="2000" b="1" dirty="0" smtClean="0">
                <a:solidFill>
                  <a:srgbClr val="0070C0"/>
                </a:solidFill>
              </a:rPr>
              <a:t>UREDITEV DELA PARKA TIVOLI S STEBRI, </a:t>
            </a:r>
            <a:r>
              <a:rPr lang="sl-SI" sz="2000" b="1" dirty="0">
                <a:solidFill>
                  <a:srgbClr val="0070C0"/>
                </a:solidFill>
              </a:rPr>
              <a:t>PEGLEZEN, CERKEV SVETEGA MIHAELA NA BARJU,</a:t>
            </a:r>
            <a:endParaRPr lang="sl-SI" sz="2000" dirty="0"/>
          </a:p>
        </p:txBody>
      </p:sp>
      <p:pic>
        <p:nvPicPr>
          <p:cNvPr id="4098" name="Picture 2" descr="Ljubljanica Sluice Gate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268760"/>
            <a:ext cx="4104456" cy="21764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ivoli MamiSand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789040"/>
            <a:ext cx="4104456" cy="27256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eglezen - Ljubljan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088" y="1258523"/>
            <a:ext cx="3168352" cy="217756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ezadovoljni s Plečnik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0956" y="3789040"/>
            <a:ext cx="4092420" cy="2725616"/>
          </a:xfrm>
          <a:prstGeom prst="rect">
            <a:avLst/>
          </a:prstGeom>
          <a:noFill/>
          <a:extLst>
            <a:ext uri="{909E8E84-426E-40DD-AFC4-6F175D3DCCD1}">
              <a14:hiddenFill xmlns:a14="http://schemas.microsoft.com/office/drawing/2010/main">
                <a:solidFill>
                  <a:srgbClr val="FFFFFF"/>
                </a:solidFill>
              </a14:hiddenFill>
            </a:ext>
          </a:extLst>
        </p:spPr>
      </p:pic>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63109395"/>
      </p:ext>
    </p:extLst>
  </p:cSld>
  <p:clrMapOvr>
    <a:masterClrMapping/>
  </p:clrMapOvr>
  <mc:AlternateContent xmlns:mc="http://schemas.openxmlformats.org/markup-compatibility/2006">
    <mc:Choice xmlns:p14="http://schemas.microsoft.com/office/powerpoint/2010/main" Requires="p14">
      <p:transition spd="slow" p14:dur="5000" advTm="16180"/>
    </mc:Choice>
    <mc:Fallback>
      <p:transition spd="slow" advTm="1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1999"/>
                                          </p:stCondLst>
                                        </p:cTn>
                                        <p:tgtEl>
                                          <p:spTgt spid="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3999"/>
                                          </p:stCondLst>
                                        </p:cTn>
                                        <p:tgtEl>
                                          <p:spTgt spid="4098"/>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0"/>
                                  </p:stCondLst>
                                  <p:childTnLst>
                                    <p:set>
                                      <p:cBhvr>
                                        <p:cTn id="15" dur="1" fill="hold">
                                          <p:stCondLst>
                                            <p:cond delay="3999"/>
                                          </p:stCondLst>
                                        </p:cTn>
                                        <p:tgtEl>
                                          <p:spTgt spid="4100"/>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nodeType="afterEffect">
                                  <p:stCondLst>
                                    <p:cond delay="0"/>
                                  </p:stCondLst>
                                  <p:childTnLst>
                                    <p:set>
                                      <p:cBhvr>
                                        <p:cTn id="18" dur="1" fill="hold">
                                          <p:stCondLst>
                                            <p:cond delay="3999"/>
                                          </p:stCondLst>
                                        </p:cTn>
                                        <p:tgtEl>
                                          <p:spTgt spid="4102"/>
                                        </p:tgtEl>
                                        <p:attrNameLst>
                                          <p:attrName>style.visibility</p:attrName>
                                        </p:attrNameLst>
                                      </p:cBhvr>
                                      <p:to>
                                        <p:strVal val="visible"/>
                                      </p:to>
                                    </p:set>
                                  </p:childTnLst>
                                </p:cTn>
                              </p:par>
                            </p:childTnLst>
                          </p:cTn>
                        </p:par>
                        <p:par>
                          <p:cTn id="19" fill="hold">
                            <p:stCondLst>
                              <p:cond delay="14000"/>
                            </p:stCondLst>
                            <p:childTnLst>
                              <p:par>
                                <p:cTn id="20" presetID="1" presetClass="entr" presetSubtype="0" fill="hold" nodeType="afterEffect">
                                  <p:stCondLst>
                                    <p:cond delay="0"/>
                                  </p:stCondLst>
                                  <p:childTnLst>
                                    <p:set>
                                      <p:cBhvr>
                                        <p:cTn id="21" dur="1" fill="hold">
                                          <p:stCondLst>
                                            <p:cond delay="3999"/>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188640"/>
            <a:ext cx="8517632" cy="1031293"/>
          </a:xfrm>
        </p:spPr>
        <p:txBody>
          <a:bodyPr>
            <a:noAutofit/>
          </a:bodyPr>
          <a:lstStyle/>
          <a:p>
            <a:r>
              <a:rPr lang="sl-SI" sz="2000" b="1" dirty="0" smtClean="0">
                <a:solidFill>
                  <a:srgbClr val="0070C0"/>
                </a:solidFill>
              </a:rPr>
              <a:t>CERKEV </a:t>
            </a:r>
            <a:r>
              <a:rPr lang="sl-SI" sz="2000" b="1" dirty="0">
                <a:solidFill>
                  <a:srgbClr val="0070C0"/>
                </a:solidFill>
              </a:rPr>
              <a:t>SVETEGA FRANČIŠKA V ŠIŠKI, SPOMENIK ILIRIJI NA TRGU FRANCOSKE REVOLUCIJE, VEGOVA ULICA PRED GLASBENO MATICO, URŠULINSKA GIMNAZIJA (ŠOLSKI MUZEJ) IN DRUGO.</a:t>
            </a:r>
          </a:p>
        </p:txBody>
      </p:sp>
      <p:sp>
        <p:nvSpPr>
          <p:cNvPr id="3" name="Ograda vsebine 2"/>
          <p:cNvSpPr>
            <a:spLocks noGrp="1"/>
          </p:cNvSpPr>
          <p:nvPr>
            <p:ph idx="1"/>
          </p:nvPr>
        </p:nvSpPr>
        <p:spPr>
          <a:xfrm>
            <a:off x="611560" y="1988018"/>
            <a:ext cx="8229600" cy="4525963"/>
          </a:xfrm>
        </p:spPr>
        <p:txBody>
          <a:bodyPr/>
          <a:lstStyle/>
          <a:p>
            <a:endParaRPr lang="sl-SI" dirty="0"/>
          </a:p>
          <a:p>
            <a:endParaRPr lang="sl-SI" dirty="0"/>
          </a:p>
        </p:txBody>
      </p:sp>
      <p:pic>
        <p:nvPicPr>
          <p:cNvPr id="5122" name="Picture 2" descr="Cerkev sv. Frančiška Asiškega - Ljublja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219933"/>
            <a:ext cx="3715734" cy="28888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lirski steb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4219938"/>
            <a:ext cx="3715734" cy="248129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uvodni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4046" y="1226723"/>
            <a:ext cx="3993651" cy="241830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bout Gimnazija Jožeta Plečnika Ljubljana | Gimnazija Jožeta Plečnika  Ljublja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4046" y="3929518"/>
            <a:ext cx="3993651" cy="2771713"/>
          </a:xfrm>
          <a:prstGeom prst="rect">
            <a:avLst/>
          </a:prstGeom>
          <a:noFill/>
          <a:extLst>
            <a:ext uri="{909E8E84-426E-40DD-AFC4-6F175D3DCCD1}">
              <a14:hiddenFill xmlns:a14="http://schemas.microsoft.com/office/drawing/2010/main">
                <a:solidFill>
                  <a:srgbClr val="FFFFFF"/>
                </a:solidFill>
              </a14:hiddenFill>
            </a:ext>
          </a:extLst>
        </p:spPr>
      </p:pic>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20089805"/>
      </p:ext>
    </p:extLst>
  </p:cSld>
  <p:clrMapOvr>
    <a:masterClrMapping/>
  </p:clrMapOvr>
  <mc:AlternateContent xmlns:mc="http://schemas.openxmlformats.org/markup-compatibility/2006">
    <mc:Choice xmlns:p14="http://schemas.microsoft.com/office/powerpoint/2010/main" Requires="p14">
      <p:transition spd="slow" p14:dur="5000" advTm="18030"/>
    </mc:Choice>
    <mc:Fallback>
      <p:transition spd="slow" advTm="18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1999"/>
                                          </p:stCondLst>
                                        </p:cTn>
                                        <p:tgtEl>
                                          <p:spTgt spid="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3999"/>
                                          </p:stCondLst>
                                        </p:cTn>
                                        <p:tgtEl>
                                          <p:spTgt spid="5122"/>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0"/>
                                  </p:stCondLst>
                                  <p:childTnLst>
                                    <p:set>
                                      <p:cBhvr>
                                        <p:cTn id="15" dur="1" fill="hold">
                                          <p:stCondLst>
                                            <p:cond delay="3999"/>
                                          </p:stCondLst>
                                        </p:cTn>
                                        <p:tgtEl>
                                          <p:spTgt spid="5124"/>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nodeType="afterEffect">
                                  <p:stCondLst>
                                    <p:cond delay="0"/>
                                  </p:stCondLst>
                                  <p:childTnLst>
                                    <p:set>
                                      <p:cBhvr>
                                        <p:cTn id="18" dur="1" fill="hold">
                                          <p:stCondLst>
                                            <p:cond delay="3999"/>
                                          </p:stCondLst>
                                        </p:cTn>
                                        <p:tgtEl>
                                          <p:spTgt spid="5126"/>
                                        </p:tgtEl>
                                        <p:attrNameLst>
                                          <p:attrName>style.visibility</p:attrName>
                                        </p:attrNameLst>
                                      </p:cBhvr>
                                      <p:to>
                                        <p:strVal val="visible"/>
                                      </p:to>
                                    </p:set>
                                  </p:childTnLst>
                                </p:cTn>
                              </p:par>
                            </p:childTnLst>
                          </p:cTn>
                        </p:par>
                        <p:par>
                          <p:cTn id="19" fill="hold">
                            <p:stCondLst>
                              <p:cond delay="14000"/>
                            </p:stCondLst>
                            <p:childTnLst>
                              <p:par>
                                <p:cTn id="20" presetID="1" presetClass="entr" presetSubtype="0" fill="hold" nodeType="afterEffect">
                                  <p:stCondLst>
                                    <p:cond delay="0"/>
                                  </p:stCondLst>
                                  <p:childTnLst>
                                    <p:set>
                                      <p:cBhvr>
                                        <p:cTn id="21" dur="1" fill="hold">
                                          <p:stCondLst>
                                            <p:cond delay="3999"/>
                                          </p:stCondLst>
                                        </p:cTn>
                                        <p:tgtEl>
                                          <p:spTgt spid="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6"/>
</p:tagLst>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TotalTime>
  <Words>589</Words>
  <Application>Microsoft Office PowerPoint</Application>
  <PresentationFormat>Diaprojekcija na zaslonu (4:3)</PresentationFormat>
  <Paragraphs>41</Paragraphs>
  <Slides>16</Slides>
  <Notes>0</Notes>
  <HiddenSlides>0</HiddenSlides>
  <MMClips>17</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16</vt:i4>
      </vt:variant>
    </vt:vector>
  </HeadingPairs>
  <TitlesOfParts>
    <vt:vector size="19" baseType="lpstr">
      <vt:lpstr>Arial</vt:lpstr>
      <vt:lpstr>Calibri</vt:lpstr>
      <vt:lpstr>Officeova tema</vt:lpstr>
      <vt:lpstr>JOŽE PLEČNIK SLOVENSKI ARHITEKT</vt:lpstr>
      <vt:lpstr>ŽIVLJENJE JOŽETA PLEČNIKA</vt:lpstr>
      <vt:lpstr>SLOVENSKA GLASBA V OBDOBJU ŽIVLJENJA JOŽETA PLEČNIKA V LJUBLJANI V ZAČETKU 20. STOLETJA</vt:lpstr>
      <vt:lpstr>PLEČNIKOVA HIŠA, SEDAJ MUZEJ V TRNOVEM, LJUBLJANA.</vt:lpstr>
      <vt:lpstr>PLEČNIKOVA LJUBLJANA: TROMOSTOVJE, POKOPALIŠČE ŽALE, NARODNA IN UNIVERZITETNA KNJIŽNICA, </vt:lpstr>
      <vt:lpstr>CENTRALNI STADION ZA BEŽIGRADOM, TRNOVSKI MOST IN NABREŽJE GRADAŠČICE, ČEVLJARSKI MOST S STEBRI, TRŽNICA, </vt:lpstr>
      <vt:lpstr>RIMSKI ZID, KRIŽANKE, KONGRESNI TRG S PARKOM ZVEZDO, NABREŽJE LJUBLJANICE,</vt:lpstr>
      <vt:lpstr>ZAPORNICA NA LJUBLJANICI, UREDITEV DELA PARKA TIVOLI S STEBRI, PEGLEZEN, CERKEV SVETEGA MIHAELA NA BARJU,</vt:lpstr>
      <vt:lpstr>CERKEV SVETEGA FRANČIŠKA V ŠIŠKI, SPOMENIK ILIRIJI NA TRGU FRANCOSKE REVOLUCIJE, VEGOVA ULICA PRED GLASBENO MATICO, URŠULINSKA GIMNAZIJA (ŠOLSKI MUZEJ) IN DRUGO.</vt:lpstr>
      <vt:lpstr>NA DRŽAVNI OBRTNI ŠOLI V GRADCU SE JE JOŽE PLEČNIK IZUČIL ZA UMETNOSTNEGA MIZARJA IN NAČRTOVALCA POHIŠTVA. NAD ARHITEKTURO SE JE NAVDUŠIL, KO JE NA RAZSTAVI VIDEL NAČRTE  ARHITEKTA OTTA WAGNERJA ZA BERLINSKO KATEDRALO INKONČAL TUDI ŠTUDIJ ARHITEKTURE V GRADCU. (Stopnišče v NUK, arkade Prešernovega gledališča v Kranju, notranjost ustavnega sodišča v Ljubljani, Rožnovensko stopnišče v Kranju, Jože Plečnik je oblikoval tudi liturgično posodje s sodobnimi, čistimi geometričnimi oblikami, okrašene s preprostim grafičnim okrasjem ter dragocenim in manj dragocenim kamenjem.)</vt:lpstr>
      <vt:lpstr>LETA 1901 JE ODPRL SAMOSTOJEN ARHITEKTURNI ATELJE. OD LETA 1911 JE BIL PROFESOR NA UMETNIŠKO-OBRTNI ŠOLI V PRAGI, OD 1921 PA NA TEHNIČNI FAKULTETI V LJUBLJANI. OD LETA 1938 JE BIL ČLAN SLOVENSKE AKADEMIJE ZNANOSTI IN UMETNOSTI.</vt:lpstr>
      <vt:lpstr>PLEČNIK JE CELOVITO IN IZVIRNO REŠEVAL URBANISTIČNE PROBLEME TER NAČRTOVAL JAVNE IN ZASEBNE STAVBE NA DUNAJU, V PRAGI, V LJUBLJANI IN DRUGOD. ZARADI PREMIŠLJENEGA POSEGA V URBANO OKOLJE LJUBLJANE JE  MESTO SPREMENIL V SLOVENSKO PRESTOLNICO. ( Plečnikove jaslice, kelih, NUK in tromostovje s tržnico)</vt:lpstr>
      <vt:lpstr>PLEČNIK JE RAD UPORABLJAL RAZNOVRSTNE MATERIALE. MARSIKATERO DELO JE OSTALO NEDOKONČANO ALI PA SO NJEGOVI NAČRTI OSTALI NEURESNIČENI. MAKETA PLEČNIKOVEGA NEURESNIČENEGA SLOVENSKEGA PARLAMENTA – KATEDRALE SVOBODE, KI JE NASTALA LETA 1947.  </vt:lpstr>
      <vt:lpstr>PLEČNIK JE ZELO ZNAN SLOVENSKI SECESIJSKI ARHITEKT, ZATO SO PO NJEM IMENOVALI NAJVEČJA SLOVENSKA PRIZNANJA NA PODROČJU ARHITEKTURE. PLEČNIK SE JE UKVARJAL TUDI Z NOTRANJO OPREMO S POUDARKOM NA OBLIKOVANJU STOLOV IZ MASIVNEGA LESA. </vt:lpstr>
      <vt:lpstr>NA KOVANCU ZA 0,10 EUR JE UPODOBLJENA PLEČNIKOVA KATEDRALA SVOBODE (SLOVENSKI PARLAMENT), KI ŽAL NI BILA NIKOLI ZGRAJENA IN NA NEKDANJEM BANKOVCU ZA 500 TOLARJEV STA UPODOBLJENA LIK JOŽETA PLEČNIKA IN PROČELJE NARODNE IN UNIVERZITETNE KNJIŽNICE V LJUBLJANI.</vt:lpstr>
      <vt:lpstr>STEBRNI KOZAREC, STEBRI IN DETAJL STEBROV NA ŽALAH, DETAJL STEBRA NA TROMOSTOVJU.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JOŽE PLEČNIK SLOVENSKI ARHITEKT</dc:title>
  <dc:creator>uporabnik</dc:creator>
  <cp:lastModifiedBy>Natalija</cp:lastModifiedBy>
  <cp:revision>52</cp:revision>
  <dcterms:created xsi:type="dcterms:W3CDTF">2012-09-02T15:12:22Z</dcterms:created>
  <dcterms:modified xsi:type="dcterms:W3CDTF">2021-01-26T06:41:23Z</dcterms:modified>
</cp:coreProperties>
</file>